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8" r:id="rId6"/>
    <p:sldId id="261" r:id="rId7"/>
    <p:sldId id="262" r:id="rId8"/>
    <p:sldId id="263" r:id="rId9"/>
    <p:sldId id="264" r:id="rId10"/>
    <p:sldId id="265" r:id="rId11"/>
    <p:sldId id="266" r:id="rId12"/>
    <p:sldId id="267"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88"/>
    <p:restoredTop sz="94720"/>
  </p:normalViewPr>
  <p:slideViewPr>
    <p:cSldViewPr snapToGrid="0">
      <p:cViewPr varScale="1">
        <p:scale>
          <a:sx n="211" d="100"/>
          <a:sy n="211" d="100"/>
        </p:scale>
        <p:origin x="504"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a7be95b3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7be95b3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陈</a:t>
            </a:r>
            <a:r>
              <a:rPr lang="en-US" dirty="0"/>
              <a:t>：</a:t>
            </a:r>
          </a:p>
          <a:p>
            <a:pPr marL="0" lvl="0" indent="0" algn="l" rtl="0">
              <a:spcBef>
                <a:spcPts val="0"/>
              </a:spcBef>
              <a:spcAft>
                <a:spcPts val="0"/>
              </a:spcAft>
              <a:buNone/>
            </a:pPr>
            <a:r>
              <a:rPr lang="en-US" dirty="0" err="1">
                <a:solidFill>
                  <a:schemeClr val="dk1"/>
                </a:solidFill>
              </a:rPr>
              <a:t>各位老师、同学，大家好。我是</a:t>
            </a:r>
            <a:r>
              <a:rPr lang="en-US" dirty="0">
                <a:solidFill>
                  <a:schemeClr val="dk1"/>
                </a:solidFill>
              </a:rPr>
              <a:t> </a:t>
            </a:r>
            <a:r>
              <a:rPr lang="en-US" dirty="0" err="1">
                <a:solidFill>
                  <a:schemeClr val="dk1"/>
                </a:solidFill>
              </a:rPr>
              <a:t>Chenxian。我们是</a:t>
            </a:r>
            <a:r>
              <a:rPr lang="en-US" dirty="0">
                <a:solidFill>
                  <a:schemeClr val="dk1"/>
                </a:solidFill>
              </a:rPr>
              <a:t> NULL </a:t>
            </a:r>
            <a:r>
              <a:rPr lang="en-US" dirty="0" err="1">
                <a:solidFill>
                  <a:schemeClr val="dk1"/>
                </a:solidFill>
              </a:rPr>
              <a:t>小组，本次选择的课题是</a:t>
            </a:r>
            <a:r>
              <a:rPr lang="en-US" dirty="0">
                <a:solidFill>
                  <a:schemeClr val="dk1"/>
                </a:solidFill>
              </a:rPr>
              <a:t> Topic 2：Automated Topic Summary Page </a:t>
            </a:r>
            <a:r>
              <a:rPr lang="en-US" dirty="0" err="1">
                <a:solidFill>
                  <a:schemeClr val="dk1"/>
                </a:solidFill>
              </a:rPr>
              <a:t>Generation。今天我们带来的项目名为</a:t>
            </a:r>
            <a:r>
              <a:rPr lang="en-US" dirty="0">
                <a:solidFill>
                  <a:schemeClr val="dk1"/>
                </a:solidFill>
              </a:rPr>
              <a:t> </a:t>
            </a:r>
            <a:r>
              <a:rPr lang="en-US" b="1" dirty="0" err="1">
                <a:solidFill>
                  <a:schemeClr val="dk1"/>
                </a:solidFill>
              </a:rPr>
              <a:t>OmniSight</a:t>
            </a:r>
            <a:r>
              <a:rPr lang="en-US" dirty="0">
                <a:solidFill>
                  <a:schemeClr val="dk1"/>
                </a:solidFill>
              </a:rPr>
              <a:t>。</a:t>
            </a:r>
            <a:endParaRPr dirty="0">
              <a:solidFill>
                <a:schemeClr val="dk1"/>
              </a:solidFill>
            </a:endParaRPr>
          </a:p>
          <a:p>
            <a:pPr marL="0" lvl="0" indent="0" algn="l" rtl="0">
              <a:spcBef>
                <a:spcPts val="0"/>
              </a:spcBef>
              <a:spcAft>
                <a:spcPts val="0"/>
              </a:spcAft>
              <a:buNone/>
            </a:pPr>
            <a:r>
              <a:rPr lang="en-US" dirty="0">
                <a:solidFill>
                  <a:schemeClr val="dk1"/>
                </a:solidFill>
              </a:rPr>
              <a:t>Hello professors and fellow students. My name is chen xian, and we are the NULL team. Our chosen project topic is </a:t>
            </a:r>
            <a:r>
              <a:rPr lang="en-US" b="1" dirty="0">
                <a:solidFill>
                  <a:schemeClr val="dk1"/>
                </a:solidFill>
              </a:rPr>
              <a:t>Topic 2: Automated Topic Summary Page Generation</a:t>
            </a:r>
            <a:r>
              <a:rPr lang="en-US" dirty="0">
                <a:solidFill>
                  <a:schemeClr val="dk1"/>
                </a:solidFill>
              </a:rPr>
              <a:t>. Today, we are excited to present our system, </a:t>
            </a:r>
            <a:r>
              <a:rPr lang="en-US" b="1" dirty="0" err="1">
                <a:solidFill>
                  <a:schemeClr val="dk1"/>
                </a:solidFill>
              </a:rPr>
              <a:t>OmniSight</a:t>
            </a:r>
            <a:r>
              <a:rPr lang="en-US" dirty="0">
                <a:solidFill>
                  <a:schemeClr val="dk1"/>
                </a:solidFill>
              </a:rPr>
              <a:t>.</a:t>
            </a:r>
            <a:endParaRPr dirty="0">
              <a:solidFill>
                <a:schemeClr val="dk1"/>
              </a:solidFill>
            </a:endParaRPr>
          </a:p>
          <a:p>
            <a:pPr marL="0" lvl="0" indent="0" algn="l" rtl="0">
              <a:spcBef>
                <a:spcPts val="0"/>
              </a:spcBef>
              <a:spcAft>
                <a:spcPts val="0"/>
              </a:spcAft>
              <a:buNone/>
            </a:pPr>
            <a:r>
              <a:rPr lang="en-US" dirty="0" err="1">
                <a:solidFill>
                  <a:schemeClr val="dk1"/>
                </a:solidFill>
              </a:rPr>
              <a:t>在这个信息爆炸的时代，我们的口号是：</a:t>
            </a:r>
            <a:r>
              <a:rPr lang="en-US" b="1" dirty="0" err="1">
                <a:solidFill>
                  <a:schemeClr val="dk1"/>
                </a:solidFill>
              </a:rPr>
              <a:t>From</a:t>
            </a:r>
            <a:r>
              <a:rPr lang="en-US" b="1" dirty="0">
                <a:solidFill>
                  <a:schemeClr val="dk1"/>
                </a:solidFill>
              </a:rPr>
              <a:t> Chaos to Clarity</a:t>
            </a:r>
            <a:r>
              <a:rPr lang="en-US" dirty="0">
                <a:solidFill>
                  <a:schemeClr val="dk1"/>
                </a:solidFill>
              </a:rPr>
              <a:t>。</a:t>
            </a:r>
            <a:endParaRPr dirty="0">
              <a:solidFill>
                <a:schemeClr val="dk1"/>
              </a:solidFill>
            </a:endParaRPr>
          </a:p>
          <a:p>
            <a:pPr marL="0" lvl="0" indent="0" algn="l" rtl="0">
              <a:spcBef>
                <a:spcPts val="0"/>
              </a:spcBef>
              <a:spcAft>
                <a:spcPts val="0"/>
              </a:spcAft>
              <a:buNone/>
            </a:pPr>
            <a:r>
              <a:rPr lang="en-US" dirty="0">
                <a:solidFill>
                  <a:schemeClr val="dk1"/>
                </a:solidFill>
              </a:rPr>
              <a:t>In an era overwhelmed by information, our slogan is: </a:t>
            </a:r>
            <a:r>
              <a:rPr lang="en-US" b="1" dirty="0">
                <a:solidFill>
                  <a:schemeClr val="dk1"/>
                </a:solidFill>
              </a:rPr>
              <a:t>“From Chaos to Clarity.”</a:t>
            </a:r>
            <a:br>
              <a:rPr lang="en-US" dirty="0">
                <a:solidFill>
                  <a:schemeClr val="dk1"/>
                </a:solidFill>
              </a:rPr>
            </a:br>
            <a:r>
              <a:rPr lang="en-US" dirty="0" err="1">
                <a:solidFill>
                  <a:schemeClr val="dk1"/>
                </a:solidFill>
              </a:rPr>
              <a:t>OmniSight</a:t>
            </a:r>
            <a:r>
              <a:rPr lang="en-US" dirty="0">
                <a:solidFill>
                  <a:schemeClr val="dk1"/>
                </a:solidFill>
              </a:rPr>
              <a:t> 的目标是将海量、分散、杂乱的新闻数据，在极短的时间内自动转化为</a:t>
            </a:r>
            <a:r>
              <a:rPr lang="en-US" b="1" dirty="0">
                <a:solidFill>
                  <a:schemeClr val="dk1"/>
                </a:solidFill>
              </a:rPr>
              <a:t>结构化、可追溯、可洞察的核心信息</a:t>
            </a:r>
            <a:r>
              <a:rPr lang="en-US" dirty="0">
                <a:solidFill>
                  <a:schemeClr val="dk1"/>
                </a:solidFill>
              </a:rPr>
              <a:t>，帮助用户在混乱中迅速抓住重点、获得深度理解。</a:t>
            </a:r>
            <a:endParaRPr dirty="0">
              <a:solidFill>
                <a:schemeClr val="dk1"/>
              </a:solidFill>
            </a:endParaRPr>
          </a:p>
          <a:p>
            <a:pPr marL="0" lvl="0" indent="0" algn="l" rtl="0">
              <a:spcBef>
                <a:spcPts val="0"/>
              </a:spcBef>
              <a:spcAft>
                <a:spcPts val="0"/>
              </a:spcAft>
              <a:buNone/>
            </a:pPr>
            <a:r>
              <a:rPr lang="en-US" dirty="0" err="1">
                <a:solidFill>
                  <a:schemeClr val="dk1"/>
                </a:solidFill>
              </a:rPr>
              <a:t>OmniSight</a:t>
            </a:r>
            <a:r>
              <a:rPr lang="en-US" dirty="0">
                <a:solidFill>
                  <a:schemeClr val="dk1"/>
                </a:solidFill>
              </a:rPr>
              <a:t> is designed to instantly transform massive, fragmented, and noisy news data into </a:t>
            </a:r>
            <a:r>
              <a:rPr lang="en-US" b="1" dirty="0">
                <a:solidFill>
                  <a:schemeClr val="dk1"/>
                </a:solidFill>
              </a:rPr>
              <a:t>structured, traceable, and insightful key information</a:t>
            </a:r>
            <a:r>
              <a:rPr lang="en-US" dirty="0">
                <a:solidFill>
                  <a:schemeClr val="dk1"/>
                </a:solidFill>
              </a:rPr>
              <a:t>, enabling users to cut through the noise and grasp the essence with ease.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a7be95b334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a7be95b3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姚: 在分析阶段，我们参考了map-reduce架构思想来分析整合文章内容。</a:t>
            </a:r>
            <a:endParaRPr/>
          </a:p>
          <a:p>
            <a:pPr marL="0" lvl="0" indent="0" algn="l" rtl="0">
              <a:spcBef>
                <a:spcPts val="0"/>
              </a:spcBef>
              <a:spcAft>
                <a:spcPts val="0"/>
              </a:spcAft>
              <a:buNone/>
            </a:pPr>
            <a:r>
              <a:rPr lang="en-US"/>
              <a:t>In the analysis stage, we referred to the idea of map-reduce architecture to analyze and integrate the content of the article.</a:t>
            </a:r>
            <a:endParaRPr/>
          </a:p>
          <a:p>
            <a:pPr marL="0" lvl="0" indent="0" algn="l" rtl="0">
              <a:spcBef>
                <a:spcPts val="0"/>
              </a:spcBef>
              <a:spcAft>
                <a:spcPts val="0"/>
              </a:spcAft>
              <a:buNone/>
            </a:pPr>
            <a:endParaRPr/>
          </a:p>
          <a:p>
            <a:pPr marL="0" lvl="0" indent="0" algn="l" rtl="0">
              <a:spcBef>
                <a:spcPts val="0"/>
              </a:spcBef>
              <a:spcAft>
                <a:spcPts val="0"/>
              </a:spcAft>
              <a:buNone/>
            </a:pPr>
            <a:r>
              <a:rPr lang="en-US"/>
              <a:t>在Map阶段，我们用LLM分别总结每篇文章为100字的摘要以及提取关键点。</a:t>
            </a:r>
            <a:endParaRPr/>
          </a:p>
          <a:p>
            <a:pPr marL="0" lvl="0" indent="0" algn="l" rtl="0">
              <a:spcBef>
                <a:spcPts val="0"/>
              </a:spcBef>
              <a:spcAft>
                <a:spcPts val="0"/>
              </a:spcAft>
              <a:buNone/>
            </a:pPr>
            <a:r>
              <a:rPr lang="en-US"/>
              <a:t>In the Map phase, we use LLM to summarize each article into a 100 word abstract and extract key points.</a:t>
            </a:r>
            <a:endParaRPr/>
          </a:p>
          <a:p>
            <a:pPr marL="0" lvl="0" indent="0" algn="l" rtl="0">
              <a:spcBef>
                <a:spcPts val="0"/>
              </a:spcBef>
              <a:spcAft>
                <a:spcPts val="0"/>
              </a:spcAft>
              <a:buNone/>
            </a:pPr>
            <a:endParaRPr/>
          </a:p>
          <a:p>
            <a:pPr marL="0" lvl="0" indent="0" algn="l" rtl="0">
              <a:spcBef>
                <a:spcPts val="0"/>
              </a:spcBef>
              <a:spcAft>
                <a:spcPts val="0"/>
              </a:spcAft>
              <a:buNone/>
            </a:pPr>
            <a:r>
              <a:rPr lang="en-US"/>
              <a:t>在Reduce阶段，我们用LLM对所有摘要进行总结。</a:t>
            </a:r>
            <a:endParaRPr/>
          </a:p>
          <a:p>
            <a:pPr marL="0" lvl="0" indent="0" algn="l" rtl="0">
              <a:spcBef>
                <a:spcPts val="0"/>
              </a:spcBef>
              <a:spcAft>
                <a:spcPts val="0"/>
              </a:spcAft>
              <a:buNone/>
            </a:pPr>
            <a:r>
              <a:rPr lang="en-US"/>
              <a:t>In the Reduce phase, we use LLM to summarize all abstracts.</a:t>
            </a:r>
            <a:endParaRPr/>
          </a:p>
          <a:p>
            <a:pPr marL="0" lvl="0" indent="0" algn="l" rtl="0">
              <a:spcBef>
                <a:spcPts val="0"/>
              </a:spcBef>
              <a:spcAft>
                <a:spcPts val="0"/>
              </a:spcAft>
              <a:buNone/>
            </a:pPr>
            <a:endParaRPr/>
          </a:p>
          <a:p>
            <a:pPr marL="0" lvl="0" indent="0" algn="l" rtl="0">
              <a:spcBef>
                <a:spcPts val="0"/>
              </a:spcBef>
              <a:spcAft>
                <a:spcPts val="0"/>
              </a:spcAft>
              <a:buNone/>
            </a:pPr>
            <a:r>
              <a:rPr lang="en-US"/>
              <a:t>最后得到四类输出：事件的时间线，参与的关键实体，事件背后的主要子主题，加强的总结。然后将这些输出生成一份HTML报告。</a:t>
            </a:r>
            <a:endParaRPr/>
          </a:p>
          <a:p>
            <a:pPr marL="0" lvl="0" indent="0" algn="l" rtl="0">
              <a:spcBef>
                <a:spcPts val="0"/>
              </a:spcBef>
              <a:spcAft>
                <a:spcPts val="0"/>
              </a:spcAft>
              <a:buNone/>
            </a:pPr>
            <a:r>
              <a:rPr lang="en-US"/>
              <a:t>Finally, four types of outputs are obtained: timeline of the event, key entities involved, main sub-themes behind the event, and strengthened summary. Then generate an HTML report from these outputs.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陈:OmniSight 目前已经是一款十分强大的工具，但我们的探索远未止步。</a:t>
            </a:r>
            <a:endParaRPr/>
          </a:p>
          <a:p>
            <a:pPr marL="0" lvl="0" indent="0" algn="l" rtl="0">
              <a:spcBef>
                <a:spcPts val="0"/>
              </a:spcBef>
              <a:spcAft>
                <a:spcPts val="0"/>
              </a:spcAft>
              <a:buClr>
                <a:schemeClr val="dk1"/>
              </a:buClr>
              <a:buSzPts val="1100"/>
              <a:buFont typeface="Arial"/>
              <a:buNone/>
            </a:pPr>
            <a:r>
              <a:rPr lang="en-US"/>
              <a:t>OmniSight is already a powerful tool, but our journey has only just begun.</a:t>
            </a:r>
            <a:endParaRPr/>
          </a:p>
          <a:p>
            <a:pPr marL="0" lvl="0" indent="0" algn="l" rtl="0">
              <a:spcBef>
                <a:spcPts val="0"/>
              </a:spcBef>
              <a:spcAft>
                <a:spcPts val="0"/>
              </a:spcAft>
              <a:buClr>
                <a:schemeClr val="dk1"/>
              </a:buClr>
              <a:buSzPts val="1100"/>
              <a:buFont typeface="Arial"/>
              <a:buNone/>
            </a:pPr>
            <a:r>
              <a:rPr lang="en-US"/>
              <a:t>未来，我们计划引入 知识图谱（Knowledge Graphs）。通过使用 Neo4j，我们能够将文本摘要转化为可视化的节点关系图，更直观地呈现新闻事件中各实体之间隐藏而复杂的联系。</a:t>
            </a:r>
            <a:endParaRPr/>
          </a:p>
          <a:p>
            <a:pPr marL="0" lvl="0" indent="0" algn="l" rtl="0">
              <a:spcBef>
                <a:spcPts val="0"/>
              </a:spcBef>
              <a:spcAft>
                <a:spcPts val="0"/>
              </a:spcAft>
              <a:buClr>
                <a:schemeClr val="dk1"/>
              </a:buClr>
              <a:buSzPts val="1100"/>
              <a:buFont typeface="Arial"/>
              <a:buNone/>
            </a:pPr>
            <a:r>
              <a:rPr lang="en-US"/>
              <a:t>In the future, we plan to integrate knowledge graphs. By leveraging Neo4j, we can transform textual summaries into visualized networks of entities, revealing the hidden relationships within complex news ecosystems.</a:t>
            </a:r>
            <a:endParaRPr/>
          </a:p>
          <a:p>
            <a:pPr marL="0" lvl="0" indent="0" algn="l" rtl="0">
              <a:spcBef>
                <a:spcPts val="0"/>
              </a:spcBef>
              <a:spcAft>
                <a:spcPts val="0"/>
              </a:spcAft>
              <a:buClr>
                <a:schemeClr val="dk1"/>
              </a:buClr>
              <a:buSzPts val="1100"/>
              <a:buFont typeface="Arial"/>
              <a:buNone/>
            </a:pPr>
            <a:r>
              <a:rPr lang="en-US"/>
              <a:t>此外，我们还希望将当前的批处理模式升级为 实时流处理（Real-Time Streaming）。借助 WebSocket 技术，我们可以对突发新闻进行毫秒级的监控和动态更新，就像我们日常查看股票行情一样即时、连续。</a:t>
            </a:r>
            <a:endParaRPr/>
          </a:p>
          <a:p>
            <a:pPr marL="0" lvl="0" indent="0" algn="l" rtl="0">
              <a:spcBef>
                <a:spcPts val="0"/>
              </a:spcBef>
              <a:spcAft>
                <a:spcPts val="0"/>
              </a:spcAft>
              <a:buNone/>
            </a:pPr>
            <a:r>
              <a:rPr lang="en-US"/>
              <a:t>We also aim to upgrade our current batch-processing workflow into real-time streaming. With WebSocket technology, OmniSight would be able to monitor and update breaking news at millisecond-level latency，you know just like watching live stock market data.</a:t>
            </a:r>
            <a:endParaRPr/>
          </a:p>
        </p:txBody>
      </p:sp>
      <p:sp>
        <p:nvSpPr>
          <p:cNvPr id="213" name="Google Shape;21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陈：我们坚信：从混乱到清晰，只需要一个足够智能的工具。</a:t>
            </a:r>
            <a:endParaRPr/>
          </a:p>
          <a:p>
            <a:pPr marL="0" lvl="0" indent="0" algn="l" rtl="0">
              <a:spcBef>
                <a:spcPts val="0"/>
              </a:spcBef>
              <a:spcAft>
                <a:spcPts val="0"/>
              </a:spcAft>
              <a:buClr>
                <a:schemeClr val="dk1"/>
              </a:buClr>
              <a:buSzPts val="1100"/>
              <a:buFont typeface="Arial"/>
              <a:buNone/>
            </a:pPr>
            <a:r>
              <a:rPr lang="en-US"/>
              <a:t>We truly believe that turning chaos into clarity only requires one intelligent tool.</a:t>
            </a:r>
            <a:endParaRPr/>
          </a:p>
          <a:p>
            <a:pPr marL="0" lvl="0" indent="0" algn="l" rtl="0">
              <a:spcBef>
                <a:spcPts val="0"/>
              </a:spcBef>
              <a:spcAft>
                <a:spcPts val="0"/>
              </a:spcAft>
              <a:buClr>
                <a:schemeClr val="dk1"/>
              </a:buClr>
              <a:buSzPts val="1100"/>
              <a:buFont typeface="Arial"/>
              <a:buNone/>
            </a:pPr>
            <a:r>
              <a:rPr lang="en-US"/>
              <a:t>目前，我们的代码已经全部开源在 GitHub 上，欢迎大家扫描二维码了解与关注。</a:t>
            </a:r>
            <a:endParaRPr/>
          </a:p>
          <a:p>
            <a:pPr marL="0" lvl="0" indent="0" algn="l" rtl="0">
              <a:spcBef>
                <a:spcPts val="0"/>
              </a:spcBef>
              <a:spcAft>
                <a:spcPts val="0"/>
              </a:spcAft>
              <a:buClr>
                <a:schemeClr val="dk1"/>
              </a:buClr>
              <a:buSzPts val="1100"/>
              <a:buFont typeface="Arial"/>
              <a:buNone/>
            </a:pPr>
            <a:r>
              <a:rPr lang="en-US"/>
              <a:t>Our code is fully open-sourced on GitHub, and we welcome everyone to scan the QR code and check it out.</a:t>
            </a:r>
            <a:endParaRPr/>
          </a:p>
          <a:p>
            <a:pPr marL="0" lvl="0" indent="0" algn="l" rtl="0">
              <a:spcBef>
                <a:spcPts val="0"/>
              </a:spcBef>
              <a:spcAft>
                <a:spcPts val="0"/>
              </a:spcAft>
              <a:buClr>
                <a:schemeClr val="dk1"/>
              </a:buClr>
              <a:buSzPts val="1100"/>
              <a:buFont typeface="Arial"/>
              <a:buNone/>
            </a:pPr>
            <a:r>
              <a:rPr lang="en-US"/>
              <a:t>谢谢各位的聆听！</a:t>
            </a:r>
            <a:endParaRPr/>
          </a:p>
          <a:p>
            <a:pPr marL="0" lvl="0" indent="0" algn="l" rtl="0">
              <a:spcBef>
                <a:spcPts val="0"/>
              </a:spcBef>
              <a:spcAft>
                <a:spcPts val="0"/>
              </a:spcAft>
              <a:buNone/>
            </a:pPr>
            <a:r>
              <a:rPr lang="en-US"/>
              <a:t>Thank you for your attention</a:t>
            </a:r>
            <a:endParaRPr/>
          </a:p>
        </p:txBody>
      </p:sp>
      <p:sp>
        <p:nvSpPr>
          <p:cNvPr id="228" name="Google Shape;2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陈：让想象一个典型的场景</a:t>
            </a:r>
            <a:r>
              <a:rPr lang="en-US" dirty="0"/>
              <a:t>。 </a:t>
            </a:r>
            <a:r>
              <a:rPr lang="en-US" dirty="0" err="1"/>
              <a:t>早上</a:t>
            </a:r>
            <a:r>
              <a:rPr lang="en-US" dirty="0"/>
              <a:t> 7 </a:t>
            </a:r>
            <a:r>
              <a:rPr lang="en-US" dirty="0" err="1"/>
              <a:t>点，当我们醒来打开手机，迎接我们的是什么</a:t>
            </a:r>
            <a:r>
              <a:rPr lang="en-US" dirty="0"/>
              <a:t>？</a:t>
            </a:r>
            <a:endParaRPr dirty="0"/>
          </a:p>
          <a:p>
            <a:pPr marL="0" lvl="0" indent="0" algn="l" rtl="0">
              <a:spcBef>
                <a:spcPts val="0"/>
              </a:spcBef>
              <a:spcAft>
                <a:spcPts val="0"/>
              </a:spcAft>
              <a:buClr>
                <a:schemeClr val="dk1"/>
              </a:buClr>
              <a:buSzPts val="1100"/>
              <a:buFont typeface="Arial"/>
              <a:buNone/>
            </a:pPr>
            <a:r>
              <a:rPr lang="en-US" dirty="0"/>
              <a:t>Let’s imagine a typical scenario. It’s 7 a.m. You wake up, unlock your phone, and what greets you?</a:t>
            </a:r>
            <a:endParaRPr dirty="0"/>
          </a:p>
          <a:p>
            <a:pPr marL="0" lvl="0" indent="0" algn="l" rtl="0">
              <a:spcBef>
                <a:spcPts val="0"/>
              </a:spcBef>
              <a:spcAft>
                <a:spcPts val="0"/>
              </a:spcAft>
              <a:buClr>
                <a:schemeClr val="dk1"/>
              </a:buClr>
              <a:buSzPts val="1100"/>
              <a:buFont typeface="Arial"/>
              <a:buNone/>
            </a:pPr>
            <a:r>
              <a:rPr lang="en-US" dirty="0" err="1"/>
              <a:t>是混乱</a:t>
            </a:r>
            <a:r>
              <a:rPr lang="en-US" dirty="0"/>
              <a:t>。</a:t>
            </a:r>
            <a:endParaRPr dirty="0"/>
          </a:p>
          <a:p>
            <a:pPr marL="0" lvl="0" indent="0" algn="l" rtl="0">
              <a:spcBef>
                <a:spcPts val="0"/>
              </a:spcBef>
              <a:spcAft>
                <a:spcPts val="0"/>
              </a:spcAft>
              <a:buClr>
                <a:schemeClr val="dk1"/>
              </a:buClr>
              <a:buSzPts val="1100"/>
              <a:buFont typeface="Arial"/>
              <a:buNone/>
            </a:pPr>
            <a:r>
              <a:rPr lang="en-US" dirty="0"/>
              <a:t>Chaos.</a:t>
            </a:r>
            <a:endParaRPr dirty="0"/>
          </a:p>
          <a:p>
            <a:pPr marL="0" lvl="0" indent="0" algn="l" rtl="0">
              <a:spcBef>
                <a:spcPts val="0"/>
              </a:spcBef>
              <a:spcAft>
                <a:spcPts val="0"/>
              </a:spcAft>
              <a:buClr>
                <a:schemeClr val="dk1"/>
              </a:buClr>
              <a:buSzPts val="1100"/>
              <a:buFont typeface="Arial"/>
              <a:buNone/>
            </a:pPr>
            <a:r>
              <a:rPr lang="en-US" dirty="0"/>
              <a:t>Twitter上可能出现了500 </a:t>
            </a:r>
            <a:r>
              <a:rPr lang="en-US" dirty="0" err="1"/>
              <a:t>条新的推文，Google</a:t>
            </a:r>
            <a:r>
              <a:rPr lang="en-US" dirty="0"/>
              <a:t> News 上关于同一事件的报道可能有50 </a:t>
            </a:r>
            <a:r>
              <a:rPr lang="en-US" dirty="0" err="1"/>
              <a:t>篇，而且标题往往彼此矛盾。再比如</a:t>
            </a:r>
            <a:r>
              <a:rPr lang="en-US" dirty="0"/>
              <a:t> PPT </a:t>
            </a:r>
            <a:r>
              <a:rPr lang="en-US" dirty="0" err="1"/>
              <a:t>中展示的内容，从特朗普相关新闻到以太坊的最新行情，各类信息密集地扑向我们</a:t>
            </a:r>
            <a:r>
              <a:rPr lang="en-US" dirty="0"/>
              <a:t>。</a:t>
            </a:r>
            <a:endParaRPr dirty="0"/>
          </a:p>
          <a:p>
            <a:pPr marL="0" lvl="0" indent="0" algn="l" rtl="0">
              <a:spcBef>
                <a:spcPts val="0"/>
              </a:spcBef>
              <a:spcAft>
                <a:spcPts val="0"/>
              </a:spcAft>
              <a:buClr>
                <a:schemeClr val="dk1"/>
              </a:buClr>
              <a:buSzPts val="1100"/>
              <a:buFont typeface="Arial"/>
              <a:buNone/>
            </a:pPr>
            <a:r>
              <a:rPr lang="en-US" dirty="0"/>
              <a:t>There might be 500 new tweets on Twitter, and Google News could be showing 50 articles about the same event—often with headlines that contradict each other. As shown in the slide, information ranges from breaking news about Donald Trump to the latest movements in Ethereum. All this information floods toward us at once.</a:t>
            </a:r>
            <a:endParaRPr dirty="0"/>
          </a:p>
          <a:p>
            <a:pPr marL="0" lvl="0" indent="0" algn="l" rtl="0">
              <a:spcBef>
                <a:spcPts val="0"/>
              </a:spcBef>
              <a:spcAft>
                <a:spcPts val="0"/>
              </a:spcAft>
              <a:buClr>
                <a:schemeClr val="dk1"/>
              </a:buClr>
              <a:buSzPts val="1100"/>
              <a:buFont typeface="Arial"/>
              <a:buNone/>
            </a:pPr>
            <a:r>
              <a:rPr lang="en-US" dirty="0" err="1"/>
              <a:t>这一切带来的不是知识，而是过载</a:t>
            </a:r>
            <a:r>
              <a:rPr lang="en-US" dirty="0"/>
              <a:t>。</a:t>
            </a:r>
            <a:endParaRPr dirty="0"/>
          </a:p>
          <a:p>
            <a:pPr marL="0" lvl="0" indent="0" algn="l" rtl="0">
              <a:spcBef>
                <a:spcPts val="0"/>
              </a:spcBef>
              <a:spcAft>
                <a:spcPts val="0"/>
              </a:spcAft>
              <a:buClr>
                <a:schemeClr val="dk1"/>
              </a:buClr>
              <a:buSzPts val="1100"/>
              <a:buFont typeface="Arial"/>
              <a:buNone/>
            </a:pPr>
            <a:r>
              <a:rPr lang="en-US" dirty="0"/>
              <a:t>What we experience is not insight, but overload.</a:t>
            </a:r>
            <a:endParaRPr dirty="0"/>
          </a:p>
          <a:p>
            <a:pPr marL="0" lvl="0" indent="0" algn="l" rtl="0">
              <a:spcBef>
                <a:spcPts val="0"/>
              </a:spcBef>
              <a:spcAft>
                <a:spcPts val="0"/>
              </a:spcAft>
              <a:buClr>
                <a:schemeClr val="dk1"/>
              </a:buClr>
              <a:buSzPts val="1100"/>
              <a:buFont typeface="Arial"/>
              <a:buNone/>
            </a:pPr>
            <a:r>
              <a:rPr lang="en-US" dirty="0" err="1"/>
              <a:t>正如我们常说的</a:t>
            </a:r>
            <a:r>
              <a:rPr lang="en-US" dirty="0"/>
              <a:t>：“The data is there, but the clarity is missing.”（</a:t>
            </a:r>
            <a:r>
              <a:rPr lang="en-US" dirty="0" err="1"/>
              <a:t>数据在那里，但清晰度缺失了</a:t>
            </a:r>
            <a:r>
              <a:rPr lang="en-US" dirty="0"/>
              <a:t>。）</a:t>
            </a:r>
            <a:endParaRPr dirty="0"/>
          </a:p>
          <a:p>
            <a:pPr marL="0" lvl="0" indent="0" algn="l" rtl="0">
              <a:spcBef>
                <a:spcPts val="0"/>
              </a:spcBef>
              <a:spcAft>
                <a:spcPts val="0"/>
              </a:spcAft>
              <a:buClr>
                <a:schemeClr val="dk1"/>
              </a:buClr>
              <a:buSzPts val="1100"/>
              <a:buFont typeface="Arial"/>
              <a:buNone/>
            </a:pPr>
            <a:r>
              <a:rPr lang="en-US" dirty="0"/>
              <a:t>在大数据时代，我们最大的问题已经不再是“</a:t>
            </a:r>
            <a:r>
              <a:rPr lang="en-US" dirty="0" err="1"/>
              <a:t>能不能获取信息</a:t>
            </a:r>
            <a:r>
              <a:rPr lang="en-US" dirty="0"/>
              <a:t>”，</a:t>
            </a:r>
            <a:r>
              <a:rPr lang="en-US" dirty="0" err="1"/>
              <a:t>而是如何在瞬间对海量信息进行整合与提炼（Synthesize</a:t>
            </a:r>
            <a:r>
              <a:rPr lang="en-US" dirty="0"/>
              <a:t>）。</a:t>
            </a:r>
            <a:endParaRPr dirty="0"/>
          </a:p>
          <a:p>
            <a:pPr marL="0" lvl="0" indent="0" algn="l" rtl="0">
              <a:spcBef>
                <a:spcPts val="0"/>
              </a:spcBef>
              <a:spcAft>
                <a:spcPts val="0"/>
              </a:spcAft>
              <a:buClr>
                <a:schemeClr val="dk1"/>
              </a:buClr>
              <a:buSzPts val="1100"/>
              <a:buFont typeface="Arial"/>
              <a:buNone/>
            </a:pPr>
            <a:r>
              <a:rPr lang="en-US" dirty="0"/>
              <a:t>As the saying goes, “The data is there, but the clarity is missing.”</a:t>
            </a:r>
            <a:endParaRPr dirty="0"/>
          </a:p>
          <a:p>
            <a:pPr marL="0" lvl="0" indent="0" algn="l" rtl="0">
              <a:spcBef>
                <a:spcPts val="0"/>
              </a:spcBef>
              <a:spcAft>
                <a:spcPts val="0"/>
              </a:spcAft>
              <a:buNone/>
            </a:pPr>
            <a:r>
              <a:rPr lang="en-US" dirty="0"/>
              <a:t>In the era of big data, our biggest challenge is no longer accessing information, but how to synthesize massive amounts of information instantly and meaningfully.</a:t>
            </a:r>
            <a:endParaRPr dirty="0"/>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a7be95b3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姚</a:t>
            </a:r>
            <a:r>
              <a:rPr lang="en-US" dirty="0"/>
              <a:t>：</a:t>
            </a:r>
            <a:endParaRPr dirty="0"/>
          </a:p>
          <a:p>
            <a:pPr marL="0" lvl="0" indent="0" algn="l" rtl="0">
              <a:spcBef>
                <a:spcPts val="0"/>
              </a:spcBef>
              <a:spcAft>
                <a:spcPts val="0"/>
              </a:spcAft>
              <a:buNone/>
            </a:pPr>
            <a:r>
              <a:rPr lang="en-US" dirty="0" err="1">
                <a:solidFill>
                  <a:schemeClr val="dk1"/>
                </a:solidFill>
              </a:rPr>
              <a:t>要回答这个问题，我们必须回到它所提供的核心价值</a:t>
            </a:r>
            <a:r>
              <a:rPr lang="en-US" dirty="0">
                <a:solidFill>
                  <a:schemeClr val="dk1"/>
                </a:solidFill>
              </a:rPr>
              <a:t>。</a:t>
            </a: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Now let’s consider a fundamental question: </a:t>
            </a:r>
            <a:r>
              <a:rPr lang="en-US" b="1" dirty="0">
                <a:solidFill>
                  <a:schemeClr val="dk1"/>
                </a:solidFill>
              </a:rPr>
              <a:t>Why do we need </a:t>
            </a:r>
            <a:r>
              <a:rPr lang="en-US" b="1" dirty="0" err="1">
                <a:solidFill>
                  <a:schemeClr val="dk1"/>
                </a:solidFill>
              </a:rPr>
              <a:t>OmniSight</a:t>
            </a:r>
            <a:r>
              <a:rPr lang="en-US" b="1" dirty="0">
                <a:solidFill>
                  <a:schemeClr val="dk1"/>
                </a:solidFill>
              </a:rPr>
              <a:t>?</a:t>
            </a:r>
            <a:endParaRPr b="1" dirty="0">
              <a:solidFill>
                <a:schemeClr val="dk1"/>
              </a:solidFill>
            </a:endParaRPr>
          </a:p>
          <a:p>
            <a:pPr marL="0" lvl="0" indent="0" algn="l" rtl="0">
              <a:lnSpc>
                <a:spcPct val="115000"/>
              </a:lnSpc>
              <a:spcBef>
                <a:spcPts val="1200"/>
              </a:spcBef>
              <a:spcAft>
                <a:spcPts val="0"/>
              </a:spcAft>
              <a:buNone/>
            </a:pPr>
            <a:r>
              <a:rPr lang="en-US" dirty="0">
                <a:solidFill>
                  <a:schemeClr val="dk1"/>
                </a:solidFill>
              </a:rPr>
              <a:t>To answer this, we need to return to the core value it provides.</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dirty="0" err="1">
                <a:solidFill>
                  <a:schemeClr val="dk1"/>
                </a:solidFill>
              </a:rPr>
              <a:t>我们的核心用户，是那些身处高信息密度环境中的</a:t>
            </a:r>
            <a:r>
              <a:rPr lang="en-US" b="1" dirty="0" err="1">
                <a:solidFill>
                  <a:schemeClr val="dk1"/>
                </a:solidFill>
              </a:rPr>
              <a:t>决策者</a:t>
            </a:r>
            <a:r>
              <a:rPr lang="en-US" dirty="0">
                <a:solidFill>
                  <a:schemeClr val="dk1"/>
                </a:solidFill>
              </a:rPr>
              <a:t>——</a:t>
            </a:r>
            <a:r>
              <a:rPr lang="en-US" dirty="0" err="1">
                <a:solidFill>
                  <a:schemeClr val="dk1"/>
                </a:solidFill>
              </a:rPr>
              <a:t>例如被海量学术文献淹没的研究人员、需要追踪实时市场动态的分析师等等。在信息筛选上浪费时间，就意味着错失关键的决策窗口</a:t>
            </a:r>
            <a:r>
              <a:rPr lang="en-US" dirty="0">
                <a:solidFill>
                  <a:schemeClr val="dk1"/>
                </a:solidFill>
              </a:rPr>
              <a:t>。</a:t>
            </a: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Our primary users are </a:t>
            </a:r>
            <a:r>
              <a:rPr lang="en-US" b="1" dirty="0">
                <a:solidFill>
                  <a:schemeClr val="dk1"/>
                </a:solidFill>
              </a:rPr>
              <a:t>decision-makers</a:t>
            </a:r>
            <a:r>
              <a:rPr lang="en-US" dirty="0">
                <a:solidFill>
                  <a:schemeClr val="dk1"/>
                </a:solidFill>
              </a:rPr>
              <a:t> operating in high-information-density environments—researchers overwhelmed by academic literature, analysts tracking real-time market movements, and many others.</a:t>
            </a:r>
            <a:br>
              <a:rPr lang="en-US" dirty="0">
                <a:solidFill>
                  <a:schemeClr val="dk1"/>
                </a:solidFill>
              </a:rPr>
            </a:br>
            <a:r>
              <a:rPr lang="en-US" dirty="0">
                <a:solidFill>
                  <a:schemeClr val="dk1"/>
                </a:solidFill>
              </a:rPr>
              <a:t> Time wasted on filtering information means missing critical decision-making windows.</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dirty="0" err="1">
                <a:solidFill>
                  <a:schemeClr val="dk1"/>
                </a:solidFill>
              </a:rPr>
              <a:t>这些用户普遍面临两个主要痛点</a:t>
            </a:r>
            <a:r>
              <a:rPr lang="en-US" dirty="0">
                <a:solidFill>
                  <a:schemeClr val="dk1"/>
                </a:solidFill>
              </a:rPr>
              <a:t>：</a:t>
            </a:r>
            <a:endParaRPr dirty="0">
              <a:solidFill>
                <a:schemeClr val="dk1"/>
              </a:solidFill>
            </a:endParaRPr>
          </a:p>
          <a:p>
            <a:pPr marL="0" lvl="0" indent="0" algn="l" rtl="0">
              <a:lnSpc>
                <a:spcPct val="115000"/>
              </a:lnSpc>
              <a:spcBef>
                <a:spcPts val="1200"/>
              </a:spcBef>
              <a:spcAft>
                <a:spcPts val="0"/>
              </a:spcAft>
              <a:buNone/>
            </a:pPr>
            <a:r>
              <a:rPr lang="en-US" b="1" dirty="0">
                <a:solidFill>
                  <a:schemeClr val="dk1"/>
                </a:solidFill>
              </a:rPr>
              <a:t>These users face two major pain points:</a:t>
            </a:r>
            <a:endParaRPr b="1" dirty="0">
              <a:solidFill>
                <a:schemeClr val="dk1"/>
              </a:solidFill>
            </a:endParaRPr>
          </a:p>
          <a:p>
            <a:pPr marL="0" lvl="0" indent="0" algn="l" rtl="0">
              <a:lnSpc>
                <a:spcPct val="115000"/>
              </a:lnSpc>
              <a:spcBef>
                <a:spcPts val="1200"/>
              </a:spcBef>
              <a:spcAft>
                <a:spcPts val="0"/>
              </a:spcAft>
              <a:buNone/>
            </a:pPr>
            <a:r>
              <a:rPr lang="en-US" b="1" dirty="0" err="1">
                <a:solidFill>
                  <a:schemeClr val="dk1"/>
                </a:solidFill>
              </a:rPr>
              <a:t>手动整理效率极低</a:t>
            </a:r>
            <a:r>
              <a:rPr lang="en-US" b="1" dirty="0">
                <a:solidFill>
                  <a:schemeClr val="dk1"/>
                </a:solidFill>
              </a:rPr>
              <a:t>。</a:t>
            </a:r>
            <a:br>
              <a:rPr lang="en-US" b="1" dirty="0">
                <a:solidFill>
                  <a:schemeClr val="dk1"/>
                </a:solidFill>
              </a:rPr>
            </a:br>
            <a:r>
              <a:rPr lang="en-US" dirty="0">
                <a:solidFill>
                  <a:schemeClr val="dk1"/>
                </a:solidFill>
              </a:rPr>
              <a:t> </a:t>
            </a:r>
            <a:r>
              <a:rPr lang="en-US" dirty="0" err="1">
                <a:solidFill>
                  <a:schemeClr val="dk1"/>
                </a:solidFill>
              </a:rPr>
              <a:t>想象一下，你需要花几个小时在不同网站之间复制、比对、汇总数据，却发现内容已经过时</a:t>
            </a:r>
            <a:r>
              <a:rPr lang="en-US" dirty="0">
                <a:solidFill>
                  <a:schemeClr val="dk1"/>
                </a:solidFill>
              </a:rPr>
              <a:t>——</a:t>
            </a:r>
            <a:r>
              <a:rPr lang="en-US" dirty="0" err="1">
                <a:solidFill>
                  <a:schemeClr val="dk1"/>
                </a:solidFill>
              </a:rPr>
              <a:t>这不仅慢、枯燥，还极其容易出错</a:t>
            </a:r>
            <a:r>
              <a:rPr lang="en-US" dirty="0">
                <a:solidFill>
                  <a:schemeClr val="dk1"/>
                </a:solidFill>
              </a:rPr>
              <a:t>。</a:t>
            </a:r>
            <a:br>
              <a:rPr lang="en-US" dirty="0">
                <a:solidFill>
                  <a:schemeClr val="dk1"/>
                </a:solidFill>
              </a:rPr>
            </a:br>
            <a:r>
              <a:rPr lang="en-US" b="1" dirty="0">
                <a:solidFill>
                  <a:schemeClr val="dk1"/>
                </a:solidFill>
              </a:rPr>
              <a:t>Extremely low efficiency in manual data compilation.</a:t>
            </a:r>
            <a:endParaRPr b="1" dirty="0">
              <a:solidFill>
                <a:schemeClr val="dk1"/>
              </a:solidFill>
            </a:endParaRPr>
          </a:p>
          <a:p>
            <a:pPr marL="0" lvl="0" indent="0" algn="l" rtl="0">
              <a:lnSpc>
                <a:spcPct val="115000"/>
              </a:lnSpc>
              <a:spcBef>
                <a:spcPts val="1200"/>
              </a:spcBef>
              <a:spcAft>
                <a:spcPts val="0"/>
              </a:spcAft>
              <a:buNone/>
            </a:pPr>
            <a:r>
              <a:rPr lang="en-US" dirty="0">
                <a:solidFill>
                  <a:schemeClr val="dk1"/>
                </a:solidFill>
              </a:rPr>
              <a:t>Imagine spending hours copying, comparing, and consolidating information from different websites, only to realize the data is already outdated—slow, tedious, and highly error-prone.</a:t>
            </a:r>
            <a:endParaRPr dirty="0">
              <a:solidFill>
                <a:schemeClr val="dk1"/>
              </a:solidFill>
            </a:endParaRPr>
          </a:p>
          <a:p>
            <a:pPr marL="0" lvl="0" indent="0" algn="l" rtl="0">
              <a:lnSpc>
                <a:spcPct val="115000"/>
              </a:lnSpc>
              <a:spcBef>
                <a:spcPts val="1200"/>
              </a:spcBef>
              <a:spcAft>
                <a:spcPts val="0"/>
              </a:spcAft>
              <a:buNone/>
            </a:pPr>
            <a:r>
              <a:rPr lang="en-US" b="1" dirty="0" err="1">
                <a:solidFill>
                  <a:schemeClr val="dk1"/>
                </a:solidFill>
              </a:rPr>
              <a:t>此外</a:t>
            </a:r>
            <a:r>
              <a:rPr lang="zh-CN" altLang="en-US" b="1" dirty="0">
                <a:solidFill>
                  <a:schemeClr val="dk1"/>
                </a:solidFill>
              </a:rPr>
              <a:t>，</a:t>
            </a:r>
            <a:r>
              <a:rPr lang="en-US" b="1" dirty="0" err="1">
                <a:solidFill>
                  <a:schemeClr val="dk1"/>
                </a:solidFill>
              </a:rPr>
              <a:t>信息高度碎片化</a:t>
            </a:r>
            <a:r>
              <a:rPr lang="en-US" b="1" dirty="0">
                <a:solidFill>
                  <a:schemeClr val="dk1"/>
                </a:solidFill>
              </a:rPr>
              <a:t>。</a:t>
            </a:r>
            <a:br>
              <a:rPr lang="en-US" b="1" dirty="0">
                <a:solidFill>
                  <a:schemeClr val="dk1"/>
                </a:solidFill>
              </a:rPr>
            </a:br>
            <a:r>
              <a:rPr lang="en-US" dirty="0">
                <a:solidFill>
                  <a:schemeClr val="dk1"/>
                </a:solidFill>
              </a:rPr>
              <a:t> </a:t>
            </a:r>
            <a:r>
              <a:rPr lang="en-US" dirty="0" err="1">
                <a:solidFill>
                  <a:schemeClr val="dk1"/>
                </a:solidFill>
              </a:rPr>
              <a:t>各个平台往往只呈现零散的新闻片段，在不同来源之间频繁切换会造成信息断层，难以把握事件的整体脉络，最终导致理解偏差甚至错误决策</a:t>
            </a:r>
            <a:r>
              <a:rPr lang="en-US" dirty="0">
                <a:solidFill>
                  <a:schemeClr val="dk1"/>
                </a:solidFill>
              </a:rPr>
              <a: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dirty="0">
                <a:solidFill>
                  <a:schemeClr val="dk1"/>
                </a:solidFill>
              </a:rPr>
              <a:t>moreover, Severe information fragmentation.</a:t>
            </a:r>
            <a:endParaRPr b="1" dirty="0">
              <a:solidFill>
                <a:schemeClr val="dk1"/>
              </a:solidFill>
            </a:endParaRPr>
          </a:p>
          <a:p>
            <a:pPr marL="0" lvl="0" indent="0" algn="l" rtl="0">
              <a:lnSpc>
                <a:spcPct val="115000"/>
              </a:lnSpc>
              <a:spcBef>
                <a:spcPts val="1200"/>
              </a:spcBef>
              <a:spcAft>
                <a:spcPts val="0"/>
              </a:spcAft>
              <a:buNone/>
            </a:pPr>
            <a:r>
              <a:rPr lang="en-US" dirty="0">
                <a:solidFill>
                  <a:schemeClr val="dk1"/>
                </a:solidFill>
              </a:rPr>
              <a:t>Most platforms provide only isolated pieces of news. Constantly switching between sources creates information gaps, making it difficult to grasp the full narrative and often leading to misinterpretation and poor decisions.</a:t>
            </a:r>
            <a:endParaRPr dirty="0">
              <a:solidFill>
                <a:schemeClr val="dk1"/>
              </a:solidFill>
            </a:endParaRPr>
          </a:p>
          <a:p>
            <a:pPr marL="0" lvl="0" indent="0" algn="l" rtl="0">
              <a:spcBef>
                <a:spcPts val="1200"/>
              </a:spcBef>
              <a:spcAft>
                <a:spcPts val="0"/>
              </a:spcAft>
              <a:buNone/>
            </a:pPr>
            <a:endParaRPr dirty="0"/>
          </a:p>
          <a:p>
            <a:pPr marL="0" lvl="0" indent="0" algn="l" rtl="0">
              <a:spcBef>
                <a:spcPts val="0"/>
              </a:spcBef>
              <a:spcAft>
                <a:spcPts val="0"/>
              </a:spcAft>
              <a:buNone/>
            </a:pPr>
            <a:endParaRPr dirty="0"/>
          </a:p>
        </p:txBody>
      </p:sp>
      <p:sp>
        <p:nvSpPr>
          <p:cNvPr id="101" name="Google Shape;101;g3a7be95b3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姚：简单说一下我们的项目特点，用Google、baidu、Bing应检索得到更多信息，结合大语言的模型能力整合信息，清晰结构化的内容呈现给用户</a:t>
            </a:r>
            <a:endParaRPr/>
          </a:p>
          <a:p>
            <a:pPr marL="0" lvl="0" indent="0" algn="l" rtl="0">
              <a:spcBef>
                <a:spcPts val="0"/>
              </a:spcBef>
              <a:spcAft>
                <a:spcPts val="0"/>
              </a:spcAft>
              <a:buNone/>
            </a:pPr>
            <a:r>
              <a:rPr lang="en-US"/>
              <a:t>Let me briefly describe the characteristics of our project. By using Google, Baidu, and Bing, we can retrieve more information and integrate it with the modeling capabilities of large language model to present clear and structured content to users.</a:t>
            </a:r>
            <a:endParaRPr/>
          </a:p>
        </p:txBody>
      </p:sp>
      <p:sp>
        <p:nvSpPr>
          <p:cNvPr id="117" name="Google Shape;11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zh-CN" altLang="en-US" sz="1100" b="0" i="0" u="none" strike="noStrike" cap="none" dirty="0">
                <a:solidFill>
                  <a:srgbClr val="000000"/>
                </a:solidFill>
                <a:effectLst/>
                <a:latin typeface="Arial"/>
                <a:ea typeface="Arial"/>
                <a:cs typeface="Arial"/>
                <a:sym typeface="Arial"/>
              </a:rPr>
              <a:t>陈：</a:t>
            </a:r>
            <a:endParaRPr lang="en-US" altLang="zh-CN" sz="1100" b="0" i="0" u="none" strike="noStrike" cap="none" dirty="0">
              <a:solidFill>
                <a:srgbClr val="000000"/>
              </a:solidFill>
              <a:effectLst/>
              <a:latin typeface="Arial"/>
              <a:ea typeface="Arial"/>
              <a:cs typeface="Arial"/>
              <a:sym typeface="Arial"/>
            </a:endParaRPr>
          </a:p>
          <a:p>
            <a:pPr rtl="0"/>
            <a:r>
              <a:rPr lang="zh-CN" altLang="en-US" sz="1100" b="0" i="0" u="none" strike="noStrike" cap="none" dirty="0">
                <a:solidFill>
                  <a:srgbClr val="000000"/>
                </a:solidFill>
                <a:effectLst/>
                <a:latin typeface="Arial"/>
                <a:ea typeface="Arial"/>
                <a:cs typeface="Arial"/>
                <a:sym typeface="Arial"/>
              </a:rPr>
              <a:t>接下来我将演示我们的系统，</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Next, I will demonstrate our system.</a:t>
            </a:r>
            <a:endParaRPr lang="en" altLang="zh-CN" b="0" dirty="0">
              <a:effectLst/>
            </a:endParaRPr>
          </a:p>
          <a:p>
            <a:pPr rtl="0"/>
            <a:r>
              <a:rPr lang="en"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首先看到的是基于 </a:t>
            </a:r>
            <a:r>
              <a:rPr lang="en" altLang="zh-CN" sz="1100" b="0" i="0" u="none" strike="noStrike" cap="none" dirty="0">
                <a:solidFill>
                  <a:srgbClr val="000000"/>
                </a:solidFill>
                <a:effectLst/>
                <a:latin typeface="Arial"/>
                <a:ea typeface="Arial"/>
                <a:cs typeface="Arial"/>
                <a:sym typeface="Arial"/>
              </a:rPr>
              <a:t>PyQt6 </a:t>
            </a:r>
            <a:r>
              <a:rPr lang="zh-CN" altLang="en-US" sz="1100" b="0" i="0" u="none" strike="noStrike" cap="none" dirty="0">
                <a:solidFill>
                  <a:srgbClr val="000000"/>
                </a:solidFill>
                <a:effectLst/>
                <a:latin typeface="Arial"/>
                <a:ea typeface="Arial"/>
                <a:cs typeface="Arial"/>
                <a:sym typeface="Arial"/>
              </a:rPr>
              <a:t>构建的可视化客户端。界面简洁直观，</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First, you can see the visual client built with PyQt6. The interface is clean and intuitive.</a:t>
            </a:r>
            <a:endParaRPr lang="en" altLang="zh-CN" b="0" dirty="0">
              <a:effectLst/>
            </a:endParaRPr>
          </a:p>
          <a:p>
            <a:pPr rtl="0"/>
            <a:r>
              <a:rPr lang="en"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我们先以‘自动驾驶’为关键词来演示一下，可以自定义抓取数量和时间范围，这里我们选择抓取</a:t>
            </a:r>
            <a:r>
              <a:rPr lang="en-US" altLang="zh-CN" sz="1100" b="0" i="0" u="none" strike="noStrike" cap="none" dirty="0">
                <a:solidFill>
                  <a:srgbClr val="000000"/>
                </a:solidFill>
                <a:effectLst/>
                <a:latin typeface="Arial"/>
                <a:ea typeface="Arial"/>
                <a:cs typeface="Arial"/>
                <a:sym typeface="Arial"/>
              </a:rPr>
              <a:t>5</a:t>
            </a:r>
            <a:r>
              <a:rPr lang="zh-CN" altLang="en-US" sz="1100" b="0" i="0" u="none" strike="noStrike" cap="none" dirty="0">
                <a:solidFill>
                  <a:srgbClr val="000000"/>
                </a:solidFill>
                <a:effectLst/>
                <a:latin typeface="Arial"/>
                <a:ea typeface="Arial"/>
                <a:cs typeface="Arial"/>
                <a:sym typeface="Arial"/>
              </a:rPr>
              <a:t>篇文章，时间限定为‘过去一个月’，然后点击‘开始分析’，</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We’ll start with the keyword “autonomous driving” for the first demo. You can customize the number of articles to fetch and the time range. Here, we choose to fetch 5  articles and set the time filter to “past month”. Then we click “Start Analysis.”</a:t>
            </a:r>
            <a:endParaRPr lang="en" altLang="zh-CN" b="0" dirty="0">
              <a:effectLst/>
            </a:endParaRPr>
          </a:p>
          <a:p>
            <a:pPr rtl="0"/>
            <a:r>
              <a:rPr lang="en"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后台首先启动多源搜索引擎，智能组合</a:t>
            </a:r>
            <a:r>
              <a:rPr lang="en" altLang="zh-CN" sz="1100" b="0" i="0" u="none" strike="noStrike" cap="none" dirty="0">
                <a:solidFill>
                  <a:srgbClr val="000000"/>
                </a:solidFill>
                <a:effectLst/>
                <a:latin typeface="Arial"/>
                <a:ea typeface="Arial"/>
                <a:cs typeface="Arial"/>
                <a:sym typeface="Arial"/>
              </a:rPr>
              <a:t>Google</a:t>
            </a:r>
            <a:r>
              <a:rPr lang="zh-CN" altLang="e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百度和</a:t>
            </a:r>
            <a:r>
              <a:rPr lang="en" altLang="zh-CN" sz="1100" b="0" i="0" u="none" strike="noStrike" cap="none" dirty="0">
                <a:solidFill>
                  <a:srgbClr val="000000"/>
                </a:solidFill>
                <a:effectLst/>
                <a:latin typeface="Arial"/>
                <a:ea typeface="Arial"/>
                <a:cs typeface="Arial"/>
                <a:sym typeface="Arial"/>
              </a:rPr>
              <a:t>Bing</a:t>
            </a:r>
            <a:r>
              <a:rPr lang="zh-CN" altLang="en-US" sz="1100" b="0" i="0" u="none" strike="noStrike" cap="none" dirty="0">
                <a:solidFill>
                  <a:srgbClr val="000000"/>
                </a:solidFill>
                <a:effectLst/>
                <a:latin typeface="Arial"/>
                <a:ea typeface="Arial"/>
                <a:cs typeface="Arial"/>
                <a:sym typeface="Arial"/>
              </a:rPr>
              <a:t>的结果，解决了单一引擎覆盖不足的问题。</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In the backend, the system launches a multi-source search engine that intelligently combines results from Google, Baidu, and Bing solving the problem of limited coverage from using a single engine.</a:t>
            </a:r>
            <a:endParaRPr lang="en" altLang="zh-CN" b="0" dirty="0">
              <a:effectLst/>
            </a:endParaRPr>
          </a:p>
          <a:p>
            <a:pPr rtl="0"/>
            <a:r>
              <a:rPr lang="en"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现在进入核心处理阶段。系统会自动在‘静态爬虫’和‘动态</a:t>
            </a:r>
            <a:r>
              <a:rPr lang="en" altLang="zh-CN" sz="1100" b="0" i="0" u="none" strike="noStrike" cap="none" dirty="0">
                <a:solidFill>
                  <a:srgbClr val="000000"/>
                </a:solidFill>
                <a:effectLst/>
                <a:latin typeface="Arial"/>
                <a:ea typeface="Arial"/>
                <a:cs typeface="Arial"/>
                <a:sym typeface="Arial"/>
              </a:rPr>
              <a:t>Selenium</a:t>
            </a:r>
            <a:r>
              <a:rPr lang="zh-CN" altLang="en-US" sz="1100" b="0" i="0" u="none" strike="noStrike" cap="none" dirty="0">
                <a:solidFill>
                  <a:srgbClr val="000000"/>
                </a:solidFill>
                <a:effectLst/>
                <a:latin typeface="Arial"/>
                <a:ea typeface="Arial"/>
                <a:cs typeface="Arial"/>
                <a:sym typeface="Arial"/>
              </a:rPr>
              <a:t>爬虫’间切换以应对反爬。在基于 </a:t>
            </a:r>
            <a:r>
              <a:rPr lang="en" altLang="zh-CN" sz="1100" b="0" i="0" u="none" strike="noStrike" cap="none" dirty="0">
                <a:solidFill>
                  <a:srgbClr val="000000"/>
                </a:solidFill>
                <a:effectLst/>
                <a:latin typeface="Arial"/>
                <a:ea typeface="Arial"/>
                <a:cs typeface="Arial"/>
                <a:sym typeface="Arial"/>
              </a:rPr>
              <a:t>Map-Reduce </a:t>
            </a:r>
            <a:r>
              <a:rPr lang="zh-CN" altLang="en-US" sz="1100" b="0" i="0" u="none" strike="noStrike" cap="none" dirty="0">
                <a:solidFill>
                  <a:srgbClr val="000000"/>
                </a:solidFill>
                <a:effectLst/>
                <a:latin typeface="Arial"/>
                <a:ea typeface="Arial"/>
                <a:cs typeface="Arial"/>
                <a:sym typeface="Arial"/>
              </a:rPr>
              <a:t>架构获取信息后调用大语言模型进行深度聚合分析。</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Now we enter the core processing stage. The system automatically switches between a static crawler and a dynamic Selenium crawler to handle anti-scraping measures. After gathering information via a Map-Reduce architecture, it calls a large language model for deep aggregated analysis.</a:t>
            </a:r>
            <a:endParaRPr lang="en" altLang="zh-CN" b="0" dirty="0">
              <a:effectLst/>
            </a:endParaRPr>
          </a:p>
          <a:p>
            <a:pPr rtl="0"/>
            <a:r>
              <a:rPr lang="en"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分析完成，系统自动生成了一份深色主题的 </a:t>
            </a:r>
            <a:r>
              <a:rPr lang="en" altLang="zh-CN" sz="1100" b="0" i="0" u="none" strike="noStrike" cap="none" dirty="0">
                <a:solidFill>
                  <a:srgbClr val="000000"/>
                </a:solidFill>
                <a:effectLst/>
                <a:latin typeface="Arial"/>
                <a:ea typeface="Arial"/>
                <a:cs typeface="Arial"/>
                <a:sym typeface="Arial"/>
              </a:rPr>
              <a:t>HTML </a:t>
            </a:r>
            <a:r>
              <a:rPr lang="zh-CN" altLang="en-US" sz="1100" b="0" i="0" u="none" strike="noStrike" cap="none" dirty="0">
                <a:solidFill>
                  <a:srgbClr val="000000"/>
                </a:solidFill>
                <a:effectLst/>
                <a:latin typeface="Arial"/>
                <a:ea typeface="Arial"/>
                <a:cs typeface="Arial"/>
                <a:sym typeface="Arial"/>
              </a:rPr>
              <a:t>报告。首先看到的是‘摘要’。</a:t>
            </a:r>
            <a:r>
              <a:rPr lang="en-US" altLang="zh-CN" sz="1100" b="0" i="0" u="none" strike="noStrike" cap="none" dirty="0">
                <a:solidFill>
                  <a:srgbClr val="000000"/>
                </a:solidFill>
                <a:effectLst/>
                <a:latin typeface="Arial"/>
                <a:ea typeface="Arial"/>
                <a:cs typeface="Arial"/>
                <a:sym typeface="Arial"/>
              </a:rPr>
              <a:t>"</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Once the analysis is complete, the system automatically generates a dark-themed HTML report. The first section is the “Summary,”</a:t>
            </a:r>
            <a:endParaRPr lang="en" altLang="zh-CN" b="0" dirty="0">
              <a:effectLst/>
            </a:endParaRPr>
          </a:p>
          <a:p>
            <a:pPr rtl="0"/>
            <a:r>
              <a:rPr lang="en"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往下看，系统提取了‘关键主题’和‘涉及实体’，比如文远知行、小马智行等。下方是自动生成的‘事件时间线’。</a:t>
            </a:r>
            <a:r>
              <a:rPr lang="en-US" altLang="zh-CN" sz="1100" b="0" i="0" u="none" strike="noStrike" cap="none" dirty="0">
                <a:solidFill>
                  <a:srgbClr val="000000"/>
                </a:solidFill>
                <a:effectLst/>
                <a:latin typeface="Arial"/>
                <a:ea typeface="Arial"/>
                <a:cs typeface="Arial"/>
                <a:sym typeface="Arial"/>
              </a:rPr>
              <a:t>"</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Scrolling down, the system extracts “Key Topics” and “Entities Involved,” such as </a:t>
            </a:r>
            <a:r>
              <a:rPr lang="en" altLang="zh-CN" sz="1100" b="0" i="0" u="none" strike="noStrike" cap="none" dirty="0" err="1">
                <a:solidFill>
                  <a:srgbClr val="000000"/>
                </a:solidFill>
                <a:effectLst/>
                <a:latin typeface="Arial"/>
                <a:ea typeface="Arial"/>
                <a:cs typeface="Arial"/>
                <a:sym typeface="Arial"/>
              </a:rPr>
              <a:t>WeRide</a:t>
            </a:r>
            <a:r>
              <a:rPr lang="en" altLang="zh-CN" sz="1100" b="0" i="0" u="none" strike="noStrike" cap="none" dirty="0">
                <a:solidFill>
                  <a:srgbClr val="000000"/>
                </a:solidFill>
                <a:effectLst/>
                <a:latin typeface="Arial"/>
                <a:ea typeface="Arial"/>
                <a:cs typeface="Arial"/>
                <a:sym typeface="Arial"/>
              </a:rPr>
              <a:t> and </a:t>
            </a:r>
            <a:r>
              <a:rPr lang="en" altLang="zh-CN" sz="1100" b="0" i="0" u="none" strike="noStrike" cap="none" dirty="0" err="1">
                <a:solidFill>
                  <a:srgbClr val="000000"/>
                </a:solidFill>
                <a:effectLst/>
                <a:latin typeface="Arial"/>
                <a:ea typeface="Arial"/>
                <a:cs typeface="Arial"/>
                <a:sym typeface="Arial"/>
              </a:rPr>
              <a:t>Pony.ai</a:t>
            </a:r>
            <a:r>
              <a:rPr lang="en" altLang="zh-CN" sz="1100" b="0" i="0" u="none" strike="noStrike" cap="none" dirty="0">
                <a:solidFill>
                  <a:srgbClr val="000000"/>
                </a:solidFill>
                <a:effectLst/>
                <a:latin typeface="Arial"/>
                <a:ea typeface="Arial"/>
                <a:cs typeface="Arial"/>
                <a:sym typeface="Arial"/>
              </a:rPr>
              <a:t>. Below that is the automatically generated “Event Timeline,” .</a:t>
            </a:r>
            <a:endParaRPr lang="en" altLang="zh-CN" b="0" dirty="0">
              <a:effectLst/>
            </a:endParaRPr>
          </a:p>
          <a:p>
            <a:pPr rtl="0"/>
            <a:r>
              <a:rPr lang="en"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底部是可点击的相关网站的链接。</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At the bottom are links to relevant websites that are clickable.</a:t>
            </a:r>
            <a:endParaRPr lang="en" altLang="zh-CN" b="0" dirty="0">
              <a:effectLst/>
            </a:endParaRPr>
          </a:p>
          <a:p>
            <a:endParaRPr lang="en" altLang="zh-CN" sz="1100" b="0" i="0" u="none" strike="noStrike" cap="none" dirty="0">
              <a:solidFill>
                <a:srgbClr val="000000"/>
              </a:solidFill>
              <a:effectLst/>
              <a:latin typeface="Arial"/>
              <a:ea typeface="Arial"/>
              <a:cs typeface="Arial"/>
              <a:sym typeface="Arial"/>
            </a:endParaRPr>
          </a:p>
          <a:p>
            <a:pPr rtl="0"/>
            <a:r>
              <a:rPr lang="zh-CN" altLang="en-US" sz="1100" b="0" i="0" u="none" strike="noStrike" cap="none" dirty="0">
                <a:solidFill>
                  <a:srgbClr val="000000"/>
                </a:solidFill>
                <a:effectLst/>
                <a:latin typeface="Arial"/>
                <a:ea typeface="Arial"/>
                <a:cs typeface="Arial"/>
                <a:sym typeface="Arial"/>
              </a:rPr>
              <a:t>●我们再测试一个科技圈的热点。输入‘苹果发布会’，这次我们稍微增加一点文章数量。</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Let’s test another popular tech topic. We enter “Apple </a:t>
            </a:r>
            <a:r>
              <a:rPr lang="en" altLang="zh-CN" sz="1100" b="0" i="0" u="none" strike="noStrike" cap="none" dirty="0" err="1">
                <a:solidFill>
                  <a:srgbClr val="000000"/>
                </a:solidFill>
                <a:effectLst/>
                <a:latin typeface="Arial"/>
                <a:ea typeface="Arial"/>
                <a:cs typeface="Arial"/>
                <a:sym typeface="Arial"/>
              </a:rPr>
              <a:t>wwdc</a:t>
            </a:r>
            <a:r>
              <a:rPr lang="en" altLang="zh-CN" sz="1100" b="0" i="0" u="none" strike="noStrike" cap="none" dirty="0">
                <a:solidFill>
                  <a:srgbClr val="000000"/>
                </a:solidFill>
                <a:effectLst/>
                <a:latin typeface="Arial"/>
                <a:ea typeface="Arial"/>
                <a:cs typeface="Arial"/>
                <a:sym typeface="Arial"/>
              </a:rPr>
              <a:t> 2025” and this time increase the number of articles slightly. </a:t>
            </a:r>
          </a:p>
          <a:p>
            <a:pPr rtl="0"/>
            <a:r>
              <a:rPr lang="zh-CN" altLang="en" sz="1100" b="0" i="0" u="none" strike="noStrike" cap="none" dirty="0">
                <a:solidFill>
                  <a:srgbClr val="000000"/>
                </a:solidFill>
                <a:effectLst/>
                <a:latin typeface="Arial"/>
                <a:ea typeface="Arial"/>
                <a:cs typeface="Arial"/>
                <a:sym typeface="Arial"/>
              </a:rPr>
              <a:t>无</a:t>
            </a:r>
            <a:r>
              <a:rPr lang="zh-CN" altLang="en-US" sz="1100" b="0" i="0" u="none" strike="noStrike" cap="none" dirty="0">
                <a:solidFill>
                  <a:srgbClr val="000000"/>
                </a:solidFill>
                <a:effectLst/>
                <a:latin typeface="Arial"/>
                <a:ea typeface="Arial"/>
                <a:cs typeface="Arial"/>
                <a:sym typeface="Arial"/>
              </a:rPr>
              <a:t>论是国内新闻还是国际科技资讯，系统都能稳定抓取。对于需要 </a:t>
            </a:r>
            <a:r>
              <a:rPr lang="en" altLang="zh-CN" sz="1100" b="0" i="0" u="none" strike="noStrike" cap="none" dirty="0">
                <a:solidFill>
                  <a:srgbClr val="000000"/>
                </a:solidFill>
                <a:effectLst/>
                <a:latin typeface="Arial"/>
                <a:ea typeface="Arial"/>
                <a:cs typeface="Arial"/>
                <a:sym typeface="Arial"/>
              </a:rPr>
              <a:t>JavaScript </a:t>
            </a:r>
            <a:r>
              <a:rPr lang="zh-CN" altLang="en-US" sz="1100" b="0" i="0" u="none" strike="noStrike" cap="none" dirty="0">
                <a:solidFill>
                  <a:srgbClr val="000000"/>
                </a:solidFill>
                <a:effectLst/>
                <a:latin typeface="Arial"/>
                <a:ea typeface="Arial"/>
                <a:cs typeface="Arial"/>
                <a:sym typeface="Arial"/>
              </a:rPr>
              <a:t>渲染的动态网页，我们的动态爬虫模块也能轻松应对</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the system reliably fetches both domestic and international tech news. </a:t>
            </a:r>
            <a:r>
              <a:rPr lang="zh-CN" altLang="en-US" sz="1100" b="0" i="0" u="none" strike="noStrike" cap="none" dirty="0">
                <a:solidFill>
                  <a:srgbClr val="000000"/>
                </a:solidFill>
                <a:effectLst/>
                <a:latin typeface="Arial"/>
                <a:ea typeface="Arial"/>
                <a:cs typeface="Arial"/>
                <a:sym typeface="Arial"/>
              </a:rPr>
              <a:t> </a:t>
            </a:r>
            <a:r>
              <a:rPr lang="en" altLang="zh-CN" sz="1100" b="0" i="0" u="none" strike="noStrike" cap="none" dirty="0">
                <a:solidFill>
                  <a:srgbClr val="000000"/>
                </a:solidFill>
                <a:effectLst/>
                <a:latin typeface="Arial"/>
                <a:ea typeface="Arial"/>
                <a:cs typeface="Arial"/>
                <a:sym typeface="Arial"/>
              </a:rPr>
              <a:t>and  For dynamic webpages requiring JavaScript rendering, our dynamic crawler module handles them easily.</a:t>
            </a:r>
            <a:endParaRPr lang="en" altLang="zh-CN" b="0" dirty="0">
              <a:effectLst/>
            </a:endParaRPr>
          </a:p>
          <a:p>
            <a:pPr rtl="0"/>
            <a:r>
              <a:rPr lang="en" altLang="zh-CN" sz="1100" b="0" i="0" u="none" strike="noStrike" cap="none" dirty="0">
                <a:solidFill>
                  <a:srgbClr val="000000"/>
                </a:solidFill>
                <a:effectLst/>
                <a:latin typeface="Arial"/>
                <a:ea typeface="Arial"/>
                <a:cs typeface="Arial"/>
                <a:sym typeface="Arial"/>
              </a:rPr>
              <a:t>●</a:t>
            </a:r>
            <a:r>
              <a:rPr lang="zh-CN" altLang="en-US" sz="1100" b="0" i="0" u="none" strike="noStrike" cap="none" dirty="0">
                <a:solidFill>
                  <a:srgbClr val="000000"/>
                </a:solidFill>
                <a:effectLst/>
                <a:latin typeface="Arial"/>
                <a:ea typeface="Arial"/>
                <a:cs typeface="Arial"/>
                <a:sym typeface="Arial"/>
              </a:rPr>
              <a:t>报告生成了。针对‘苹果发布会’，</a:t>
            </a:r>
            <a:r>
              <a:rPr lang="en" altLang="zh-CN" sz="1100" b="0" i="0" u="none" strike="noStrike" cap="none" dirty="0">
                <a:solidFill>
                  <a:srgbClr val="000000"/>
                </a:solidFill>
                <a:effectLst/>
                <a:latin typeface="Arial"/>
                <a:ea typeface="Arial"/>
                <a:cs typeface="Arial"/>
                <a:sym typeface="Arial"/>
              </a:rPr>
              <a:t>AI </a:t>
            </a:r>
            <a:r>
              <a:rPr lang="zh-CN" altLang="en-US" sz="1100" b="0" i="0" u="none" strike="noStrike" cap="none" dirty="0">
                <a:solidFill>
                  <a:srgbClr val="000000"/>
                </a:solidFill>
                <a:effectLst/>
                <a:latin typeface="Arial"/>
                <a:ea typeface="Arial"/>
                <a:cs typeface="Arial"/>
                <a:sym typeface="Arial"/>
              </a:rPr>
              <a:t>准确提取了 、</a:t>
            </a:r>
            <a:r>
              <a:rPr lang="en" altLang="zh-CN" sz="1100" b="0" i="0" u="none" strike="noStrike" cap="none" dirty="0" err="1">
                <a:solidFill>
                  <a:srgbClr val="000000"/>
                </a:solidFill>
                <a:effectLst/>
                <a:latin typeface="Arial"/>
                <a:ea typeface="Arial"/>
                <a:cs typeface="Arial"/>
                <a:sym typeface="Arial"/>
              </a:rPr>
              <a:t>airpords</a:t>
            </a:r>
            <a:r>
              <a:rPr lang="en" altLang="zh-CN" sz="1100" b="0" i="0" u="none" strike="noStrike" cap="none" dirty="0">
                <a:solidFill>
                  <a:srgbClr val="000000"/>
                </a:solidFill>
                <a:effectLst/>
                <a:latin typeface="Arial"/>
                <a:ea typeface="Arial"/>
                <a:cs typeface="Arial"/>
                <a:sym typeface="Arial"/>
              </a:rPr>
              <a:t> pro3</a:t>
            </a:r>
            <a:r>
              <a:rPr lang="zh-CN" altLang="en-US" sz="1100" b="0" i="0" u="none" strike="noStrike" cap="none" dirty="0">
                <a:solidFill>
                  <a:srgbClr val="000000"/>
                </a:solidFill>
                <a:effectLst/>
                <a:latin typeface="Arial"/>
                <a:ea typeface="Arial"/>
                <a:cs typeface="Arial"/>
                <a:sym typeface="Arial"/>
              </a:rPr>
              <a:t>等关键产品信息，并按时间顺序列出了发布预告和正式发布的时间节点。这就是我们</a:t>
            </a:r>
            <a:r>
              <a:rPr lang="en" altLang="zh-CN" sz="1100" b="0" i="0" u="none" strike="noStrike" cap="none" dirty="0" err="1">
                <a:solidFill>
                  <a:srgbClr val="000000"/>
                </a:solidFill>
                <a:effectLst/>
                <a:latin typeface="Arial"/>
                <a:ea typeface="Arial"/>
                <a:cs typeface="Arial"/>
                <a:sym typeface="Arial"/>
              </a:rPr>
              <a:t>OmniSight</a:t>
            </a:r>
            <a:r>
              <a:rPr lang="zh-CN" altLang="en-US" sz="1100" b="0" i="0" u="none" strike="noStrike" cap="none" dirty="0">
                <a:solidFill>
                  <a:srgbClr val="000000"/>
                </a:solidFill>
                <a:effectLst/>
                <a:latin typeface="Arial"/>
                <a:ea typeface="Arial"/>
                <a:cs typeface="Arial"/>
                <a:sym typeface="Arial"/>
              </a:rPr>
              <a:t>的系统</a:t>
            </a:r>
            <a:endParaRPr lang="zh-CN" altLang="en-US" b="0" dirty="0">
              <a:effectLst/>
            </a:endParaRPr>
          </a:p>
          <a:p>
            <a:pPr rtl="0"/>
            <a:r>
              <a:rPr lang="zh-CN" altLang="en-US" sz="1100" b="0" i="0" u="none" strike="noStrike" cap="none" dirty="0">
                <a:solidFill>
                  <a:srgbClr val="000000"/>
                </a:solidFill>
                <a:effectLst/>
                <a:latin typeface="Arial"/>
                <a:ea typeface="Arial"/>
                <a:cs typeface="Arial"/>
                <a:sym typeface="Arial"/>
              </a:rPr>
              <a:t>●</a:t>
            </a:r>
            <a:r>
              <a:rPr lang="en" altLang="zh-CN" sz="1100" b="0" i="0" u="none" strike="noStrike" cap="none" dirty="0">
                <a:solidFill>
                  <a:srgbClr val="000000"/>
                </a:solidFill>
                <a:effectLst/>
                <a:latin typeface="Arial"/>
                <a:ea typeface="Arial"/>
                <a:cs typeface="Arial"/>
                <a:sym typeface="Arial"/>
              </a:rPr>
              <a:t>The report is generated. Regarding the “Apple wwdc2025,” our system accurately extracts key information like the </a:t>
            </a:r>
            <a:r>
              <a:rPr lang="en" altLang="zh-CN" sz="1100" b="0" i="0" u="none" strike="noStrike" cap="none" dirty="0" err="1">
                <a:solidFill>
                  <a:srgbClr val="000000"/>
                </a:solidFill>
                <a:effectLst/>
                <a:latin typeface="Arial"/>
                <a:ea typeface="Arial"/>
                <a:cs typeface="Arial"/>
                <a:sym typeface="Arial"/>
              </a:rPr>
              <a:t>visonos</a:t>
            </a:r>
            <a:r>
              <a:rPr lang="en" altLang="zh-CN" sz="1100" b="0" i="0" u="none" strike="noStrike" cap="none" dirty="0">
                <a:solidFill>
                  <a:srgbClr val="000000"/>
                </a:solidFill>
                <a:effectLst/>
                <a:latin typeface="Arial"/>
                <a:ea typeface="Arial"/>
                <a:cs typeface="Arial"/>
                <a:sym typeface="Arial"/>
              </a:rPr>
              <a:t>, and lists related timeline.</a:t>
            </a:r>
            <a:endParaRPr lang="en" altLang="zh-CN" b="0" dirty="0">
              <a:effectLst/>
            </a:endParaRPr>
          </a:p>
          <a:p>
            <a:pPr rtl="0"/>
            <a:r>
              <a:rPr lang="en" altLang="zh-CN" sz="1100" b="0" i="0" u="none" strike="noStrike" cap="none" dirty="0">
                <a:solidFill>
                  <a:srgbClr val="000000"/>
                </a:solidFill>
                <a:effectLst/>
                <a:latin typeface="Arial"/>
                <a:ea typeface="Arial"/>
                <a:cs typeface="Arial"/>
                <a:sym typeface="Arial"/>
              </a:rPr>
              <a:t>That is our </a:t>
            </a:r>
            <a:r>
              <a:rPr lang="en" altLang="zh-CN" sz="1100" b="0" i="0" u="none" strike="noStrike" cap="none" dirty="0" err="1">
                <a:solidFill>
                  <a:srgbClr val="000000"/>
                </a:solidFill>
                <a:effectLst/>
                <a:latin typeface="Arial"/>
                <a:ea typeface="Arial"/>
                <a:cs typeface="Arial"/>
                <a:sym typeface="Arial"/>
              </a:rPr>
              <a:t>omnisight</a:t>
            </a:r>
            <a:r>
              <a:rPr lang="en" altLang="zh-CN" sz="1100" b="0" i="0" u="none" strike="noStrike" cap="none" dirty="0">
                <a:solidFill>
                  <a:srgbClr val="000000"/>
                </a:solidFill>
                <a:effectLst/>
                <a:latin typeface="Arial"/>
                <a:ea typeface="Arial"/>
                <a:cs typeface="Arial"/>
                <a:sym typeface="Arial"/>
              </a:rPr>
              <a:t>!</a:t>
            </a:r>
            <a:endParaRPr lang="en" altLang="zh-CN" b="0" dirty="0">
              <a:effectLst/>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姚</a:t>
            </a:r>
            <a:r>
              <a:rPr lang="en-US" dirty="0"/>
              <a:t>: </a:t>
            </a:r>
            <a:r>
              <a:rPr lang="en-US" dirty="0" err="1"/>
              <a:t>然后让我来介绍我们系统的结构。我们的系统由五部分组成一个工作流，也对应着一个数据管道</a:t>
            </a:r>
            <a:r>
              <a:rPr lang="en-US" dirty="0"/>
              <a:t>。</a:t>
            </a:r>
            <a:endParaRPr dirty="0"/>
          </a:p>
          <a:p>
            <a:pPr marL="0" lvl="0" indent="0" algn="l" rtl="0">
              <a:spcBef>
                <a:spcPts val="0"/>
              </a:spcBef>
              <a:spcAft>
                <a:spcPts val="0"/>
              </a:spcAft>
              <a:buNone/>
            </a:pPr>
            <a:r>
              <a:rPr lang="en-US" dirty="0"/>
              <a:t>Then let me introduce the architecture of our system. Our system consists of five parts forming a workflow, which also corresponds to a data pipeline. </a:t>
            </a:r>
            <a:endParaRPr dirty="0"/>
          </a:p>
          <a:p>
            <a:pPr marL="0" lvl="0" indent="0" algn="l" rtl="0">
              <a:spcBef>
                <a:spcPts val="0"/>
              </a:spcBef>
              <a:spcAft>
                <a:spcPts val="0"/>
              </a:spcAft>
              <a:buClr>
                <a:schemeClr val="dk1"/>
              </a:buClr>
              <a:buSzPts val="1100"/>
              <a:buFont typeface="Arial"/>
              <a:buNone/>
            </a:pPr>
            <a:r>
              <a:rPr lang="en-US" dirty="0" err="1"/>
              <a:t>首先，我们利用多引擎查询信息</a:t>
            </a:r>
            <a:r>
              <a:rPr lang="en-US" dirty="0"/>
              <a:t>；</a:t>
            </a:r>
            <a:endParaRPr dirty="0"/>
          </a:p>
          <a:p>
            <a:pPr marL="0" lvl="0" indent="0" algn="l" rtl="0">
              <a:spcBef>
                <a:spcPts val="0"/>
              </a:spcBef>
              <a:spcAft>
                <a:spcPts val="0"/>
              </a:spcAft>
              <a:buClr>
                <a:schemeClr val="dk1"/>
              </a:buClr>
              <a:buSzPts val="1100"/>
              <a:buFont typeface="Arial"/>
              <a:buNone/>
            </a:pPr>
            <a:r>
              <a:rPr lang="en-US" dirty="0" err="1"/>
              <a:t>随后通过混合模式爬虫获取内容</a:t>
            </a:r>
            <a:r>
              <a:rPr lang="en-US" dirty="0"/>
              <a:t>；</a:t>
            </a:r>
            <a:endParaRPr dirty="0"/>
          </a:p>
          <a:p>
            <a:pPr marL="0" lvl="0" indent="0" algn="l" rtl="0">
              <a:spcBef>
                <a:spcPts val="0"/>
              </a:spcBef>
              <a:spcAft>
                <a:spcPts val="0"/>
              </a:spcAft>
              <a:buClr>
                <a:schemeClr val="dk1"/>
              </a:buClr>
              <a:buSzPts val="1100"/>
              <a:buFont typeface="Arial"/>
              <a:buNone/>
            </a:pPr>
            <a:r>
              <a:rPr lang="en-US" dirty="0" err="1"/>
              <a:t>接着对数据进行清洗与模糊去重</a:t>
            </a:r>
            <a:r>
              <a:rPr lang="en-US" dirty="0"/>
              <a:t>；</a:t>
            </a:r>
            <a:endParaRPr dirty="0"/>
          </a:p>
          <a:p>
            <a:pPr marL="0" lvl="0" indent="0" algn="l" rtl="0">
              <a:spcBef>
                <a:spcPts val="0"/>
              </a:spcBef>
              <a:spcAft>
                <a:spcPts val="0"/>
              </a:spcAft>
              <a:buClr>
                <a:schemeClr val="dk1"/>
              </a:buClr>
              <a:buSzPts val="1100"/>
              <a:buFont typeface="Arial"/>
              <a:buNone/>
            </a:pPr>
            <a:r>
              <a:rPr lang="en-US" dirty="0" err="1"/>
              <a:t>再结合大语言模型的能力对信息进行组织与结构化</a:t>
            </a:r>
            <a:r>
              <a:rPr lang="en-US" dirty="0"/>
              <a:t>；</a:t>
            </a:r>
            <a:endParaRPr dirty="0"/>
          </a:p>
          <a:p>
            <a:pPr marL="0" lvl="0" indent="0" algn="l" rtl="0">
              <a:spcBef>
                <a:spcPts val="0"/>
              </a:spcBef>
              <a:spcAft>
                <a:spcPts val="0"/>
              </a:spcAft>
              <a:buNone/>
            </a:pPr>
            <a:r>
              <a:rPr lang="en-US" dirty="0" err="1"/>
              <a:t>最后，将结果以清晰、直观的可视化报告呈现给用户</a:t>
            </a:r>
            <a:r>
              <a:rPr lang="en-US" dirty="0"/>
              <a:t>。</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US" dirty="0"/>
              <a:t>First, we gather information through multi-engine search.</a:t>
            </a:r>
            <a:endParaRPr dirty="0"/>
          </a:p>
          <a:p>
            <a:pPr marL="0" lvl="0" indent="0" algn="l" rtl="0">
              <a:spcBef>
                <a:spcPts val="0"/>
              </a:spcBef>
              <a:spcAft>
                <a:spcPts val="0"/>
              </a:spcAft>
              <a:buClr>
                <a:schemeClr val="dk1"/>
              </a:buClr>
              <a:buSzPts val="1100"/>
              <a:buFont typeface="Arial"/>
              <a:buNone/>
            </a:pPr>
            <a:r>
              <a:rPr lang="en-US" dirty="0"/>
              <a:t>Next, we extract content using our hybrid crawling approach.</a:t>
            </a:r>
            <a:endParaRPr dirty="0"/>
          </a:p>
          <a:p>
            <a:pPr marL="0" lvl="0" indent="0" algn="l" rtl="0">
              <a:spcBef>
                <a:spcPts val="0"/>
              </a:spcBef>
              <a:spcAft>
                <a:spcPts val="0"/>
              </a:spcAft>
              <a:buClr>
                <a:schemeClr val="dk1"/>
              </a:buClr>
              <a:buSzPts val="1100"/>
              <a:buFont typeface="Arial"/>
              <a:buNone/>
            </a:pPr>
            <a:r>
              <a:rPr lang="en-US" dirty="0"/>
              <a:t>Then we clean the data and apply fuzz deduplication.</a:t>
            </a:r>
            <a:endParaRPr dirty="0"/>
          </a:p>
          <a:p>
            <a:pPr marL="0" lvl="0" indent="0" algn="l" rtl="0">
              <a:spcBef>
                <a:spcPts val="0"/>
              </a:spcBef>
              <a:spcAft>
                <a:spcPts val="0"/>
              </a:spcAft>
              <a:buClr>
                <a:schemeClr val="dk1"/>
              </a:buClr>
              <a:buSzPts val="1100"/>
              <a:buFont typeface="Arial"/>
              <a:buNone/>
            </a:pPr>
            <a:r>
              <a:rPr lang="en-US" dirty="0"/>
              <a:t>After that, we use large language models to organize and structure the information.</a:t>
            </a:r>
            <a:endParaRPr dirty="0"/>
          </a:p>
          <a:p>
            <a:pPr marL="0" lvl="0" indent="0" algn="l" rtl="0">
              <a:spcBef>
                <a:spcPts val="0"/>
              </a:spcBef>
              <a:spcAft>
                <a:spcPts val="0"/>
              </a:spcAft>
              <a:buNone/>
            </a:pPr>
            <a:r>
              <a:rPr lang="en-US" dirty="0"/>
              <a:t>Finally, we present the results to the user in a clear and visually intuitive report.</a:t>
            </a:r>
            <a:endParaRPr dirty="0"/>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姚:</a:t>
            </a:r>
            <a:endParaRPr/>
          </a:p>
          <a:p>
            <a:pPr marL="0" lvl="0" indent="0" algn="l" rtl="0">
              <a:spcBef>
                <a:spcPts val="0"/>
              </a:spcBef>
              <a:spcAft>
                <a:spcPts val="0"/>
              </a:spcAft>
              <a:buNone/>
            </a:pPr>
            <a:r>
              <a:rPr lang="en-US"/>
              <a:t>OmniSight结合了多个搜索引擎进行全面搜索，而不是仅仅依赖于单一的信息来源。</a:t>
            </a:r>
            <a:endParaRPr/>
          </a:p>
          <a:p>
            <a:pPr marL="0" lvl="0" indent="0" algn="l" rtl="0">
              <a:spcBef>
                <a:spcPts val="0"/>
              </a:spcBef>
              <a:spcAft>
                <a:spcPts val="0"/>
              </a:spcAft>
              <a:buNone/>
            </a:pPr>
            <a:r>
              <a:rPr lang="en-US">
                <a:solidFill>
                  <a:schemeClr val="dk1"/>
                </a:solidFill>
              </a:rPr>
              <a:t>OmniSight combines multiple search engines for comprehensive search, rather than relying solely on a single source of information.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该系统的策略是优先使用谷歌，如果数量不够，则使用百度进行补充。如果还不够，再使用Bing进行补充。</a:t>
            </a:r>
            <a:endParaRPr>
              <a:solidFill>
                <a:schemeClr val="dk1"/>
              </a:solidFill>
            </a:endParaRPr>
          </a:p>
          <a:p>
            <a:pPr marL="0" lvl="0" indent="0" algn="l" rtl="0">
              <a:spcBef>
                <a:spcPts val="0"/>
              </a:spcBef>
              <a:spcAft>
                <a:spcPts val="0"/>
              </a:spcAft>
              <a:buNone/>
            </a:pPr>
            <a:r>
              <a:rPr lang="en-US">
                <a:solidFill>
                  <a:schemeClr val="dk1"/>
                </a:solidFill>
              </a:rPr>
              <a:t>The system's strategy is to prioritize using Google, and if the quantity is not enough, use Baidu to supplement. If it's not enough, use Bing to supplement.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在搜索过程中自动删除重复项，以确保链接唯一。这种策略可以消除源偏见，最大限度地覆盖事件。</a:t>
            </a:r>
            <a:endParaRPr>
              <a:solidFill>
                <a:schemeClr val="dk1"/>
              </a:solidFill>
            </a:endParaRPr>
          </a:p>
          <a:p>
            <a:pPr marL="0" lvl="0" indent="0" algn="l" rtl="0">
              <a:spcBef>
                <a:spcPts val="0"/>
              </a:spcBef>
              <a:spcAft>
                <a:spcPts val="0"/>
              </a:spcAft>
              <a:buNone/>
            </a:pPr>
            <a:r>
              <a:rPr lang="en-US">
                <a:solidFill>
                  <a:schemeClr val="dk1"/>
                </a:solidFill>
              </a:rPr>
              <a:t>Automatically remove duplicates during the search process to ensure unique links. This strategy can eliminate source bias and maximize coverage of events.</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153" name="Google Shape;15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陈：获取到搜索返回的链接后，系统便进入爬取阶段。在这一部分，我们设计了 “混合爬虫（Hybrid Crawling）” 机制：</a:t>
            </a:r>
            <a:endParaRPr/>
          </a:p>
          <a:p>
            <a:pPr marL="0" lvl="0" indent="0" algn="l" rtl="0">
              <a:spcBef>
                <a:spcPts val="0"/>
              </a:spcBef>
              <a:spcAft>
                <a:spcPts val="0"/>
              </a:spcAft>
              <a:buClr>
                <a:schemeClr val="dk1"/>
              </a:buClr>
              <a:buSzPts val="1100"/>
              <a:buFont typeface="Arial"/>
              <a:buNone/>
            </a:pPr>
            <a:r>
              <a:rPr lang="en-US"/>
              <a:t>After retrieving the search result links, our system enters the crawling stage.For this part, we designed a Hybrid Crawling mechanism:</a:t>
            </a:r>
            <a:endParaRPr/>
          </a:p>
          <a:p>
            <a:pPr marL="0" lvl="0" indent="0" algn="l" rtl="0">
              <a:spcBef>
                <a:spcPts val="0"/>
              </a:spcBef>
              <a:spcAft>
                <a:spcPts val="0"/>
              </a:spcAft>
              <a:buClr>
                <a:schemeClr val="dk1"/>
              </a:buClr>
              <a:buSzPts val="1100"/>
              <a:buFont typeface="Arial"/>
              <a:buNone/>
            </a:pPr>
            <a:r>
              <a:rPr lang="en-US"/>
              <a:t>首先是 Static Mode（静态模式）：我们使用 Newspaper3k，它的优势是速度极快、资源占用极低，能够处理绝大多数标准新闻网站。</a:t>
            </a:r>
            <a:endParaRPr/>
          </a:p>
          <a:p>
            <a:pPr marL="0" lvl="0" indent="0" algn="l" rtl="0">
              <a:spcBef>
                <a:spcPts val="0"/>
              </a:spcBef>
              <a:spcAft>
                <a:spcPts val="0"/>
              </a:spcAft>
              <a:buClr>
                <a:schemeClr val="dk1"/>
              </a:buClr>
              <a:buSzPts val="1100"/>
              <a:buFont typeface="Arial"/>
              <a:buNone/>
            </a:pPr>
            <a:r>
              <a:rPr lang="en-US"/>
              <a:t>We begin with Static Mode, powered by Newspaper3k. It is extremely fast, lightweight, and capable of handling the majority of standard news websites.</a:t>
            </a:r>
            <a:endParaRPr/>
          </a:p>
          <a:p>
            <a:pPr marL="0" lvl="0" indent="0" algn="l" rtl="0">
              <a:spcBef>
                <a:spcPts val="0"/>
              </a:spcBef>
              <a:spcAft>
                <a:spcPts val="0"/>
              </a:spcAft>
              <a:buClr>
                <a:schemeClr val="dk1"/>
              </a:buClr>
              <a:buSzPts val="1100"/>
              <a:buFont typeface="Arial"/>
              <a:buNone/>
            </a:pPr>
            <a:r>
              <a:rPr lang="en-US"/>
              <a:t>但如果遇到大量依赖 JavaScript 渲染的页面怎么办？</a:t>
            </a:r>
            <a:endParaRPr/>
          </a:p>
          <a:p>
            <a:pPr marL="0" lvl="0" indent="0" algn="l" rtl="0">
              <a:spcBef>
                <a:spcPts val="0"/>
              </a:spcBef>
              <a:spcAft>
                <a:spcPts val="0"/>
              </a:spcAft>
              <a:buClr>
                <a:schemeClr val="dk1"/>
              </a:buClr>
              <a:buSzPts val="1100"/>
              <a:buFont typeface="Arial"/>
              <a:buNone/>
            </a:pPr>
            <a:r>
              <a:rPr lang="en-US"/>
              <a:t>But what happens when we encounter pages that rely heavily on JavaScript rendering?</a:t>
            </a:r>
            <a:endParaRPr/>
          </a:p>
          <a:p>
            <a:pPr marL="0" lvl="0" indent="0" algn="l" rtl="0">
              <a:spcBef>
                <a:spcPts val="0"/>
              </a:spcBef>
              <a:spcAft>
                <a:spcPts val="0"/>
              </a:spcAft>
              <a:buClr>
                <a:schemeClr val="dk1"/>
              </a:buClr>
              <a:buSzPts val="1100"/>
              <a:buFont typeface="Arial"/>
              <a:buNone/>
            </a:pPr>
            <a:r>
              <a:rPr lang="en-US"/>
              <a:t>系统会自动切换到 Dynamic Mode（动态模式）。我们会启动一个无头浏览器（Selenium），模拟真实用户的浏览行为，对页面进行完整渲染，从而捕获静态爬虫无法获取的内容。</a:t>
            </a:r>
            <a:endParaRPr/>
          </a:p>
          <a:p>
            <a:pPr marL="0" lvl="0" indent="0" algn="l" rtl="0">
              <a:spcBef>
                <a:spcPts val="0"/>
              </a:spcBef>
              <a:spcAft>
                <a:spcPts val="0"/>
              </a:spcAft>
              <a:buClr>
                <a:schemeClr val="dk1"/>
              </a:buClr>
              <a:buSzPts val="1100"/>
              <a:buFont typeface="Arial"/>
              <a:buNone/>
            </a:pPr>
            <a:r>
              <a:rPr lang="en-US"/>
              <a:t>In that case, the system automatically switches to Dynamic Mode. A headless browser (Selenium) is launched to simulate real user interactions and fully render the page, allowing us to capture data that static crawlers cannot reach.</a:t>
            </a:r>
            <a:endParaRPr/>
          </a:p>
          <a:p>
            <a:pPr marL="0" lvl="0" indent="0" algn="l" rtl="0">
              <a:spcBef>
                <a:spcPts val="0"/>
              </a:spcBef>
              <a:spcAft>
                <a:spcPts val="0"/>
              </a:spcAft>
              <a:buClr>
                <a:schemeClr val="dk1"/>
              </a:buClr>
              <a:buSzPts val="1100"/>
              <a:buFont typeface="Arial"/>
              <a:buNone/>
            </a:pPr>
            <a:r>
              <a:rPr lang="en-US"/>
              <a:t>这一组合策略保证了我们系统的高鲁棒性与广泛适用性。</a:t>
            </a:r>
            <a:endParaRPr/>
          </a:p>
          <a:p>
            <a:pPr marL="0" lvl="0" indent="0" algn="l" rtl="0">
              <a:spcBef>
                <a:spcPts val="0"/>
              </a:spcBef>
              <a:spcAft>
                <a:spcPts val="0"/>
              </a:spcAft>
              <a:buNone/>
            </a:pPr>
            <a:r>
              <a:rPr lang="en-US"/>
              <a:t>This hybrid strategy ensures strong robustness and broad compatibility across diverse web environments.</a:t>
            </a:r>
            <a:endParaRPr/>
          </a:p>
        </p:txBody>
      </p:sp>
      <p:sp>
        <p:nvSpPr>
          <p:cNvPr id="167" name="Google Shape;16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姚: </a:t>
            </a:r>
            <a:r>
              <a:rPr lang="en-US">
                <a:solidFill>
                  <a:schemeClr val="dk1"/>
                </a:solidFill>
              </a:rPr>
              <a:t>在爬取网站后，我们进入去重阶段</a:t>
            </a:r>
            <a:endParaRPr>
              <a:solidFill>
                <a:schemeClr val="dk1"/>
              </a:solidFill>
            </a:endParaRPr>
          </a:p>
          <a:p>
            <a:pPr marL="0" lvl="0" indent="0" algn="l" rtl="0">
              <a:spcBef>
                <a:spcPts val="0"/>
              </a:spcBef>
              <a:spcAft>
                <a:spcPts val="0"/>
              </a:spcAft>
              <a:buNone/>
            </a:pPr>
            <a:r>
              <a:rPr lang="en-US">
                <a:solidFill>
                  <a:schemeClr val="dk1"/>
                </a:solidFill>
              </a:rPr>
              <a:t>After crawling, we enter the deduplication stage.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t>新闻媒体经常复制粘贴内容。我们使用Levenshtein距离算法来比较文章标题。</a:t>
            </a:r>
            <a:endParaRPr/>
          </a:p>
          <a:p>
            <a:pPr marL="0" lvl="0" indent="0" algn="l" rtl="0">
              <a:spcBef>
                <a:spcPts val="0"/>
              </a:spcBef>
              <a:spcAft>
                <a:spcPts val="0"/>
              </a:spcAft>
              <a:buNone/>
            </a:pPr>
            <a:r>
              <a:rPr lang="en-US"/>
              <a:t>News outlets often copy-paste content. So we use the Levenshtein Distance algorithm to compare article titles. </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1"/>
                </a:solidFill>
              </a:rPr>
              <a:t>Levenshtein 距离，也称为编辑距离，是一种用于衡量两个序列差异的字符串度量。它定义为将一个单词转换为另一个单词所需的最少单字符编辑操作次数（插入、删除或替换）。</a:t>
            </a:r>
            <a:endParaRPr>
              <a:solidFill>
                <a:schemeClr val="dk1"/>
              </a:solidFill>
            </a:endParaRPr>
          </a:p>
          <a:p>
            <a:pPr marL="0" lvl="0" indent="0" algn="l" rtl="0">
              <a:spcBef>
                <a:spcPts val="0"/>
              </a:spcBef>
              <a:spcAft>
                <a:spcPts val="0"/>
              </a:spcAft>
              <a:buNone/>
            </a:pPr>
            <a:r>
              <a:rPr lang="en-US">
                <a:solidFill>
                  <a:schemeClr val="dk1"/>
                </a:solidFill>
              </a:rPr>
              <a:t>The Levenshtein Distance, also known as Edit Distance, is a string metric for measuring the difference between two sequences. It is defined as the minimum number of single-character edits (insertions, deletions, or substitutions) required to change one word into the other.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通过这种算法，我们可以对文章标题进行模糊匹配。如果文章A与文章B的相似度&gt;85%，OmniSight会丢弃重复内容，确保LLM只读取唯一的高价值内容。</a:t>
            </a:r>
            <a:endParaRPr>
              <a:solidFill>
                <a:schemeClr val="dk1"/>
              </a:solidFill>
            </a:endParaRPr>
          </a:p>
          <a:p>
            <a:pPr marL="0" lvl="0" indent="0" algn="l" rtl="0">
              <a:spcBef>
                <a:spcPts val="0"/>
              </a:spcBef>
              <a:spcAft>
                <a:spcPts val="0"/>
              </a:spcAft>
              <a:buNone/>
            </a:pPr>
            <a:r>
              <a:rPr lang="en-US"/>
              <a:t>Through this algorithm, we can perform fuzzy matching on article titles. If the similarity between article A and article B is greater than 85%, OmniSight discards the duplicate, ensuring the LLM only reads unique, high-value content.</a:t>
            </a:r>
            <a:endParaRPr/>
          </a:p>
        </p:txBody>
      </p:sp>
      <p:sp>
        <p:nvSpPr>
          <p:cNvPr id="184" name="Google Shape;18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16" y="0"/>
            <a:ext cx="12191984" cy="6858000"/>
          </a:xfrm>
          <a:prstGeom prst="rect">
            <a:avLst/>
          </a:prstGeom>
          <a:noFill/>
          <a:ln>
            <a:noFill/>
          </a:ln>
        </p:spPr>
      </p:pic>
      <p:pic>
        <p:nvPicPr>
          <p:cNvPr id="85" name="Google Shape;85;p13" descr="image.png"/>
          <p:cNvPicPr preferRelativeResize="0"/>
          <p:nvPr/>
        </p:nvPicPr>
        <p:blipFill rotWithShape="1">
          <a:blip r:embed="rId4">
            <a:alphaModFix/>
          </a:blip>
          <a:srcRect/>
          <a:stretch/>
        </p:blipFill>
        <p:spPr>
          <a:xfrm>
            <a:off x="3502162" y="5209437"/>
            <a:ext cx="5686425" cy="361950"/>
          </a:xfrm>
          <a:prstGeom prst="rect">
            <a:avLst/>
          </a:prstGeom>
          <a:noFill/>
          <a:ln>
            <a:noFill/>
          </a:ln>
        </p:spPr>
      </p:pic>
      <p:pic>
        <p:nvPicPr>
          <p:cNvPr id="4" name="图片 3" descr="张着嘴&#10;&#10;AI 生成的内容可能不正确。">
            <a:extLst>
              <a:ext uri="{FF2B5EF4-FFF2-40B4-BE49-F238E27FC236}">
                <a16:creationId xmlns:a16="http://schemas.microsoft.com/office/drawing/2014/main" id="{F01B1CB1-4594-C024-CED6-519BFEFC42F7}"/>
              </a:ext>
            </a:extLst>
          </p:cNvPr>
          <p:cNvPicPr>
            <a:picLocks noChangeAspect="1"/>
          </p:cNvPicPr>
          <p:nvPr/>
        </p:nvPicPr>
        <p:blipFill>
          <a:blip r:embed="rId5"/>
          <a:stretch>
            <a:fillRect/>
          </a:stretch>
        </p:blipFill>
        <p:spPr>
          <a:xfrm>
            <a:off x="3958574" y="5698437"/>
            <a:ext cx="4010634" cy="1154280"/>
          </a:xfrm>
          <a:prstGeom prst="rect">
            <a:avLst/>
          </a:prstGeom>
        </p:spPr>
      </p:pic>
      <p:sp>
        <p:nvSpPr>
          <p:cNvPr id="2" name="Google Shape;88;p13">
            <a:extLst>
              <a:ext uri="{FF2B5EF4-FFF2-40B4-BE49-F238E27FC236}">
                <a16:creationId xmlns:a16="http://schemas.microsoft.com/office/drawing/2014/main" id="{0D7B7256-FA58-1601-8808-0D6A4A506790}"/>
              </a:ext>
            </a:extLst>
          </p:cNvPr>
          <p:cNvSpPr txBox="1"/>
          <p:nvPr/>
        </p:nvSpPr>
        <p:spPr>
          <a:xfrm>
            <a:off x="4627943" y="5833820"/>
            <a:ext cx="3825715" cy="380873"/>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50" b="1" i="0" u="none" strike="noStrike" cap="none" dirty="0">
                <a:solidFill>
                  <a:srgbClr val="A1A1A6"/>
                </a:solidFill>
                <a:latin typeface="Inter"/>
                <a:ea typeface="Inter"/>
                <a:cs typeface="Inter"/>
                <a:sym typeface="Inter"/>
              </a:rPr>
              <a:t>Team:</a:t>
            </a:r>
            <a:r>
              <a:rPr lang="en-US" sz="1650" b="0" i="0" u="none" strike="noStrike" cap="none" dirty="0">
                <a:solidFill>
                  <a:srgbClr val="A1A1A6"/>
                </a:solidFill>
                <a:latin typeface="Inter"/>
                <a:ea typeface="Inter"/>
                <a:cs typeface="Inter"/>
                <a:sym typeface="Inter"/>
              </a:rPr>
              <a:t> </a:t>
            </a:r>
            <a:r>
              <a:rPr lang="en-US" sz="1650" dirty="0">
                <a:solidFill>
                  <a:srgbClr val="A1A1A6"/>
                </a:solidFill>
                <a:latin typeface="Inter"/>
                <a:ea typeface="Inter"/>
                <a:cs typeface="Inter"/>
                <a:sym typeface="Inter"/>
              </a:rPr>
              <a:t>Null</a:t>
            </a:r>
            <a:r>
              <a:rPr lang="en-US" sz="1650" b="0" i="0" u="none" strike="noStrike" cap="none" dirty="0">
                <a:solidFill>
                  <a:srgbClr val="A1A1A6"/>
                </a:solidFill>
                <a:latin typeface="Inter"/>
                <a:ea typeface="Inter"/>
                <a:cs typeface="Inter"/>
                <a:sym typeface="Inter"/>
              </a:rPr>
              <a:t>  |  </a:t>
            </a:r>
            <a:r>
              <a:rPr lang="en-US" sz="1650" b="1" i="0" u="none" strike="noStrike" cap="none" dirty="0">
                <a:solidFill>
                  <a:srgbClr val="A1A1A6"/>
                </a:solidFill>
                <a:latin typeface="Inter"/>
                <a:ea typeface="Inter"/>
                <a:cs typeface="Inter"/>
                <a:sym typeface="Inter"/>
              </a:rPr>
              <a:t>Reporter</a:t>
            </a:r>
            <a:r>
              <a:rPr lang="en-US" sz="1650" b="1" i="0" u="none" strike="noStrike" cap="none">
                <a:solidFill>
                  <a:srgbClr val="A1A1A6"/>
                </a:solidFill>
                <a:latin typeface="Inter"/>
                <a:ea typeface="Inter"/>
                <a:cs typeface="Inter"/>
                <a:sym typeface="Inter"/>
              </a:rPr>
              <a:t>:</a:t>
            </a:r>
            <a:r>
              <a:rPr lang="en-US" sz="1650" b="0" i="0" u="none" strike="noStrike" cap="none">
                <a:solidFill>
                  <a:srgbClr val="A1A1A6"/>
                </a:solidFill>
                <a:latin typeface="Inter"/>
                <a:ea typeface="Inter"/>
                <a:cs typeface="Inter"/>
                <a:sym typeface="Inter"/>
              </a:rPr>
              <a:t> </a:t>
            </a:r>
            <a:r>
              <a:rPr lang="en-US" sz="1650">
                <a:solidFill>
                  <a:srgbClr val="A1A1A6"/>
                </a:solidFill>
                <a:latin typeface="Inter"/>
                <a:ea typeface="Inter"/>
                <a:sym typeface="Inter"/>
              </a:rPr>
              <a:t>Xian Che</a:t>
            </a:r>
            <a:r>
              <a:rPr lang="en-US" sz="1650" dirty="0">
                <a:solidFill>
                  <a:srgbClr val="A1A1A6"/>
                </a:solidFill>
                <a:latin typeface="Inter"/>
                <a:ea typeface="Inter"/>
                <a:sym typeface="Inter"/>
              </a:rPr>
              <a:t>n</a:t>
            </a:r>
            <a:endParaRPr sz="1650" dirty="0">
              <a:solidFill>
                <a:srgbClr val="A1A1A6"/>
              </a:solidFill>
              <a:latin typeface="Inter"/>
              <a:ea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pic>
        <p:nvPicPr>
          <p:cNvPr id="199" name="Google Shape;199;p22" title="图片1.png"/>
          <p:cNvPicPr preferRelativeResize="0"/>
          <p:nvPr/>
        </p:nvPicPr>
        <p:blipFill>
          <a:blip r:embed="rId4">
            <a:alphaModFix/>
          </a:blip>
          <a:stretch>
            <a:fillRect/>
          </a:stretch>
        </p:blipFill>
        <p:spPr>
          <a:xfrm>
            <a:off x="953700" y="2631925"/>
            <a:ext cx="8861576" cy="2956875"/>
          </a:xfrm>
          <a:prstGeom prst="rect">
            <a:avLst/>
          </a:prstGeom>
          <a:noFill/>
          <a:ln>
            <a:noFill/>
          </a:ln>
        </p:spPr>
      </p:pic>
      <p:sp>
        <p:nvSpPr>
          <p:cNvPr id="200" name="Google Shape;200;p22"/>
          <p:cNvSpPr txBox="1"/>
          <p:nvPr/>
        </p:nvSpPr>
        <p:spPr>
          <a:xfrm>
            <a:off x="771525" y="960387"/>
            <a:ext cx="11181300" cy="55410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3600" b="1">
                <a:solidFill>
                  <a:srgbClr val="F5F5F7"/>
                </a:solidFill>
                <a:latin typeface="Inter"/>
                <a:ea typeface="Inter"/>
                <a:cs typeface="Inter"/>
                <a:sym typeface="Inter"/>
              </a:rPr>
              <a:t>4</a:t>
            </a:r>
            <a:r>
              <a:rPr lang="en-US" sz="3600" b="1" i="0" u="none" strike="noStrike" cap="none">
                <a:solidFill>
                  <a:srgbClr val="F5F5F7"/>
                </a:solidFill>
                <a:latin typeface="Inter"/>
                <a:ea typeface="Inter"/>
                <a:cs typeface="Inter"/>
                <a:sym typeface="Inter"/>
              </a:rPr>
              <a:t>. </a:t>
            </a:r>
            <a:r>
              <a:rPr lang="en-US" sz="3600" b="1">
                <a:solidFill>
                  <a:srgbClr val="F5F5F7"/>
                </a:solidFill>
                <a:latin typeface="Inter"/>
                <a:ea typeface="Inter"/>
                <a:cs typeface="Inter"/>
                <a:sym typeface="Inter"/>
              </a:rPr>
              <a:t>Map-Reduce Analysis</a:t>
            </a:r>
            <a:endParaRPr/>
          </a:p>
        </p:txBody>
      </p:sp>
      <p:sp>
        <p:nvSpPr>
          <p:cNvPr id="201" name="Google Shape;201;p22"/>
          <p:cNvSpPr/>
          <p:nvPr/>
        </p:nvSpPr>
        <p:spPr>
          <a:xfrm>
            <a:off x="771525" y="1712862"/>
            <a:ext cx="10649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2" name="Google Shape;202;p22"/>
          <p:cNvSpPr txBox="1"/>
          <p:nvPr/>
        </p:nvSpPr>
        <p:spPr>
          <a:xfrm>
            <a:off x="1787038" y="1920825"/>
            <a:ext cx="20712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400" b="1">
                <a:solidFill>
                  <a:srgbClr val="0A84FF"/>
                </a:solidFill>
                <a:latin typeface="Inter"/>
                <a:ea typeface="Inter"/>
                <a:cs typeface="Inter"/>
                <a:sym typeface="Inter"/>
              </a:rPr>
              <a:t>Map Phase</a:t>
            </a:r>
            <a:endParaRPr sz="2400" b="1">
              <a:solidFill>
                <a:srgbClr val="0A84FF"/>
              </a:solidFill>
              <a:latin typeface="Inter"/>
              <a:ea typeface="Inter"/>
              <a:cs typeface="Inter"/>
              <a:sym typeface="Inter"/>
            </a:endParaRPr>
          </a:p>
        </p:txBody>
      </p:sp>
      <p:sp>
        <p:nvSpPr>
          <p:cNvPr id="203" name="Google Shape;203;p22"/>
          <p:cNvSpPr txBox="1"/>
          <p:nvPr/>
        </p:nvSpPr>
        <p:spPr>
          <a:xfrm>
            <a:off x="5280733" y="1926625"/>
            <a:ext cx="24783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400" b="1">
                <a:solidFill>
                  <a:srgbClr val="0A84FF"/>
                </a:solidFill>
                <a:latin typeface="Inter"/>
                <a:ea typeface="Inter"/>
                <a:cs typeface="Inter"/>
                <a:sym typeface="Inter"/>
              </a:rPr>
              <a:t>Reduce Phase</a:t>
            </a:r>
            <a:endParaRPr sz="2400" b="1">
              <a:solidFill>
                <a:srgbClr val="0A84FF"/>
              </a:solidFill>
              <a:latin typeface="Inter"/>
              <a:ea typeface="Inter"/>
              <a:cs typeface="Inter"/>
              <a:sym typeface="Inter"/>
            </a:endParaRPr>
          </a:p>
        </p:txBody>
      </p:sp>
      <p:sp>
        <p:nvSpPr>
          <p:cNvPr id="204" name="Google Shape;204;p22"/>
          <p:cNvSpPr txBox="1"/>
          <p:nvPr/>
        </p:nvSpPr>
        <p:spPr>
          <a:xfrm>
            <a:off x="9181537" y="1920825"/>
            <a:ext cx="16770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400" b="1">
                <a:solidFill>
                  <a:srgbClr val="0A84FF"/>
                </a:solidFill>
                <a:latin typeface="Inter"/>
                <a:ea typeface="Inter"/>
                <a:cs typeface="Inter"/>
                <a:sym typeface="Inter"/>
              </a:rPr>
              <a:t>Output</a:t>
            </a:r>
            <a:endParaRPr sz="2400" b="1">
              <a:solidFill>
                <a:srgbClr val="0A84FF"/>
              </a:solidFill>
              <a:latin typeface="Inter"/>
              <a:ea typeface="Inter"/>
              <a:cs typeface="Inter"/>
              <a:sym typeface="Inter"/>
            </a:endParaRPr>
          </a:p>
        </p:txBody>
      </p:sp>
      <p:sp>
        <p:nvSpPr>
          <p:cNvPr id="205" name="Google Shape;205;p22"/>
          <p:cNvSpPr txBox="1"/>
          <p:nvPr/>
        </p:nvSpPr>
        <p:spPr>
          <a:xfrm>
            <a:off x="9883312" y="2818195"/>
            <a:ext cx="1750800" cy="438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Font typeface="Arial"/>
              <a:buNone/>
            </a:pPr>
            <a:r>
              <a:rPr lang="en-US" sz="1650">
                <a:solidFill>
                  <a:srgbClr val="A1A1A6"/>
                </a:solidFill>
                <a:latin typeface="Inter"/>
                <a:ea typeface="Inter"/>
                <a:cs typeface="Inter"/>
                <a:sym typeface="Inter"/>
              </a:rPr>
              <a:t>Timeline</a:t>
            </a:r>
            <a:endParaRPr sz="1650">
              <a:solidFill>
                <a:srgbClr val="A1A1A6"/>
              </a:solidFill>
              <a:latin typeface="Inter"/>
              <a:ea typeface="Inter"/>
              <a:cs typeface="Inter"/>
              <a:sym typeface="Inter"/>
            </a:endParaRPr>
          </a:p>
        </p:txBody>
      </p:sp>
      <p:sp>
        <p:nvSpPr>
          <p:cNvPr id="206" name="Google Shape;206;p22"/>
          <p:cNvSpPr txBox="1"/>
          <p:nvPr/>
        </p:nvSpPr>
        <p:spPr>
          <a:xfrm>
            <a:off x="9883312" y="3524470"/>
            <a:ext cx="1750800" cy="438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1650">
                <a:solidFill>
                  <a:srgbClr val="A1A1A6"/>
                </a:solidFill>
                <a:latin typeface="Inter"/>
                <a:ea typeface="Inter"/>
                <a:cs typeface="Inter"/>
                <a:sym typeface="Inter"/>
              </a:rPr>
              <a:t>Key Entities</a:t>
            </a:r>
            <a:endParaRPr sz="1650">
              <a:solidFill>
                <a:srgbClr val="A1A1A6"/>
              </a:solidFill>
              <a:latin typeface="Inter"/>
              <a:ea typeface="Inter"/>
              <a:cs typeface="Inter"/>
              <a:sym typeface="Inter"/>
            </a:endParaRPr>
          </a:p>
        </p:txBody>
      </p:sp>
      <p:sp>
        <p:nvSpPr>
          <p:cNvPr id="207" name="Google Shape;207;p22"/>
          <p:cNvSpPr txBox="1"/>
          <p:nvPr/>
        </p:nvSpPr>
        <p:spPr>
          <a:xfrm>
            <a:off x="9883312" y="4276945"/>
            <a:ext cx="1961100" cy="438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1650">
                <a:solidFill>
                  <a:srgbClr val="A1A1A6"/>
                </a:solidFill>
                <a:latin typeface="Inter"/>
                <a:ea typeface="Inter"/>
                <a:cs typeface="Inter"/>
                <a:sym typeface="Inter"/>
              </a:rPr>
              <a:t>Key Sub-themes</a:t>
            </a:r>
            <a:endParaRPr sz="1650">
              <a:solidFill>
                <a:srgbClr val="A1A1A6"/>
              </a:solidFill>
              <a:latin typeface="Inter"/>
              <a:ea typeface="Inter"/>
              <a:cs typeface="Inter"/>
              <a:sym typeface="Inter"/>
            </a:endParaRPr>
          </a:p>
        </p:txBody>
      </p:sp>
      <p:sp>
        <p:nvSpPr>
          <p:cNvPr id="208" name="Google Shape;208;p22"/>
          <p:cNvSpPr txBox="1"/>
          <p:nvPr/>
        </p:nvSpPr>
        <p:spPr>
          <a:xfrm>
            <a:off x="9883312" y="5029420"/>
            <a:ext cx="1750800" cy="438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1650">
                <a:solidFill>
                  <a:srgbClr val="A1A1A6"/>
                </a:solidFill>
                <a:latin typeface="Inter"/>
                <a:ea typeface="Inter"/>
                <a:cs typeface="Inter"/>
                <a:sym typeface="Inter"/>
              </a:rPr>
              <a:t>Summary</a:t>
            </a:r>
            <a:endParaRPr sz="1650">
              <a:solidFill>
                <a:srgbClr val="A1A1A6"/>
              </a:solidFill>
              <a:latin typeface="Inter"/>
              <a:ea typeface="Inter"/>
              <a:cs typeface="Inter"/>
              <a:sym typeface="Inter"/>
            </a:endParaRPr>
          </a:p>
        </p:txBody>
      </p:sp>
      <p:sp>
        <p:nvSpPr>
          <p:cNvPr id="209" name="Google Shape;209;p22"/>
          <p:cNvSpPr txBox="1"/>
          <p:nvPr/>
        </p:nvSpPr>
        <p:spPr>
          <a:xfrm>
            <a:off x="2127689" y="5615225"/>
            <a:ext cx="1389900" cy="438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1650">
                <a:solidFill>
                  <a:srgbClr val="A1A1A6"/>
                </a:solidFill>
                <a:latin typeface="Inter"/>
                <a:ea typeface="Inter"/>
                <a:cs typeface="Inter"/>
                <a:sym typeface="Inter"/>
              </a:rPr>
              <a:t>Summarize</a:t>
            </a:r>
            <a:endParaRPr sz="1650">
              <a:solidFill>
                <a:srgbClr val="A1A1A6"/>
              </a:solidFill>
              <a:latin typeface="Inter"/>
              <a:ea typeface="Inter"/>
              <a:cs typeface="Inter"/>
              <a:sym typeface="Inter"/>
            </a:endParaRPr>
          </a:p>
        </p:txBody>
      </p:sp>
      <p:sp>
        <p:nvSpPr>
          <p:cNvPr id="210" name="Google Shape;210;p22"/>
          <p:cNvSpPr txBox="1"/>
          <p:nvPr/>
        </p:nvSpPr>
        <p:spPr>
          <a:xfrm>
            <a:off x="5824914" y="5615225"/>
            <a:ext cx="1389900" cy="438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1650">
                <a:solidFill>
                  <a:srgbClr val="A1A1A6"/>
                </a:solidFill>
                <a:latin typeface="Inter"/>
                <a:ea typeface="Inter"/>
                <a:cs typeface="Inter"/>
                <a:sym typeface="Inter"/>
              </a:rPr>
              <a:t>Aggregate</a:t>
            </a:r>
            <a:endParaRPr sz="1650">
              <a:solidFill>
                <a:srgbClr val="A1A1A6"/>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4"/>
        <p:cNvGrpSpPr/>
        <p:nvPr/>
      </p:nvGrpSpPr>
      <p:grpSpPr>
        <a:xfrm>
          <a:off x="0" y="0"/>
          <a:ext cx="0" cy="0"/>
          <a:chOff x="0" y="0"/>
          <a:chExt cx="0" cy="0"/>
        </a:xfrm>
      </p:grpSpPr>
      <p:pic>
        <p:nvPicPr>
          <p:cNvPr id="215" name="Google Shape;215;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16" name="Google Shape;216;p23" descr="image.png"/>
          <p:cNvPicPr preferRelativeResize="0"/>
          <p:nvPr/>
        </p:nvPicPr>
        <p:blipFill rotWithShape="1">
          <a:blip r:embed="rId4">
            <a:alphaModFix/>
          </a:blip>
          <a:srcRect/>
          <a:stretch/>
        </p:blipFill>
        <p:spPr>
          <a:xfrm>
            <a:off x="771525" y="2656582"/>
            <a:ext cx="5038725" cy="3067050"/>
          </a:xfrm>
          <a:prstGeom prst="rect">
            <a:avLst/>
          </a:prstGeom>
          <a:noFill/>
          <a:ln>
            <a:noFill/>
          </a:ln>
        </p:spPr>
      </p:pic>
      <p:pic>
        <p:nvPicPr>
          <p:cNvPr id="217" name="Google Shape;217;p23" descr="image.png"/>
          <p:cNvPicPr preferRelativeResize="0"/>
          <p:nvPr/>
        </p:nvPicPr>
        <p:blipFill rotWithShape="1">
          <a:blip r:embed="rId5">
            <a:alphaModFix/>
          </a:blip>
          <a:srcRect/>
          <a:stretch/>
        </p:blipFill>
        <p:spPr>
          <a:xfrm>
            <a:off x="6381750" y="2656582"/>
            <a:ext cx="5038725" cy="3067050"/>
          </a:xfrm>
          <a:prstGeom prst="rect">
            <a:avLst/>
          </a:prstGeom>
          <a:noFill/>
          <a:ln>
            <a:noFill/>
          </a:ln>
        </p:spPr>
      </p:pic>
      <p:sp>
        <p:nvSpPr>
          <p:cNvPr id="218" name="Google Shape;218;p23"/>
          <p:cNvSpPr txBox="1"/>
          <p:nvPr/>
        </p:nvSpPr>
        <p:spPr>
          <a:xfrm>
            <a:off x="771525" y="960387"/>
            <a:ext cx="11181397" cy="57150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3600" b="1" i="0" u="none" strike="noStrike" cap="none">
                <a:solidFill>
                  <a:srgbClr val="F5F5F7"/>
                </a:solidFill>
                <a:latin typeface="Inter"/>
                <a:ea typeface="Inter"/>
                <a:cs typeface="Inter"/>
                <a:sym typeface="Inter"/>
              </a:rPr>
              <a:t>Future Horizons</a:t>
            </a:r>
            <a:endParaRPr/>
          </a:p>
        </p:txBody>
      </p:sp>
      <p:sp>
        <p:nvSpPr>
          <p:cNvPr id="219" name="Google Shape;219;p23"/>
          <p:cNvSpPr/>
          <p:nvPr/>
        </p:nvSpPr>
        <p:spPr>
          <a:xfrm>
            <a:off x="771525" y="1712862"/>
            <a:ext cx="10648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0" name="Google Shape;220;p23"/>
          <p:cNvSpPr txBox="1"/>
          <p:nvPr/>
        </p:nvSpPr>
        <p:spPr>
          <a:xfrm>
            <a:off x="1162050" y="3656707"/>
            <a:ext cx="4470558" cy="3714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A84FF"/>
                </a:solidFill>
                <a:latin typeface="Inter"/>
                <a:ea typeface="Inter"/>
                <a:cs typeface="Inter"/>
                <a:sym typeface="Inter"/>
              </a:rPr>
              <a:t>Knowledge Graphs</a:t>
            </a:r>
            <a:endParaRPr/>
          </a:p>
        </p:txBody>
      </p:sp>
      <p:sp>
        <p:nvSpPr>
          <p:cNvPr id="221" name="Google Shape;221;p23"/>
          <p:cNvSpPr txBox="1"/>
          <p:nvPr/>
        </p:nvSpPr>
        <p:spPr>
          <a:xfrm>
            <a:off x="1162050" y="4180582"/>
            <a:ext cx="4257675" cy="9429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Moving beyond text summaries to visual node-link diagrams (Neo4j) to show relationships between entities.</a:t>
            </a:r>
            <a:endParaRPr/>
          </a:p>
        </p:txBody>
      </p:sp>
      <p:sp>
        <p:nvSpPr>
          <p:cNvPr id="222" name="Google Shape;222;p23"/>
          <p:cNvSpPr txBox="1"/>
          <p:nvPr/>
        </p:nvSpPr>
        <p:spPr>
          <a:xfrm>
            <a:off x="6772275" y="3656707"/>
            <a:ext cx="4470558" cy="3714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A84FF"/>
                </a:solidFill>
                <a:latin typeface="Inter"/>
                <a:ea typeface="Inter"/>
                <a:cs typeface="Inter"/>
                <a:sym typeface="Inter"/>
              </a:rPr>
              <a:t>Real-Time Streaming</a:t>
            </a:r>
            <a:endParaRPr/>
          </a:p>
        </p:txBody>
      </p:sp>
      <p:sp>
        <p:nvSpPr>
          <p:cNvPr id="223" name="Google Shape;223;p23"/>
          <p:cNvSpPr txBox="1"/>
          <p:nvPr/>
        </p:nvSpPr>
        <p:spPr>
          <a:xfrm>
            <a:off x="6772275" y="4180582"/>
            <a:ext cx="4257675" cy="9429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Replacing batch processing with WebSocket-based real-time feeds for instant breaking news updates.</a:t>
            </a:r>
            <a:endParaRPr/>
          </a:p>
        </p:txBody>
      </p:sp>
      <p:pic>
        <p:nvPicPr>
          <p:cNvPr id="224" name="Google Shape;224;p23" descr="image.png"/>
          <p:cNvPicPr preferRelativeResize="0"/>
          <p:nvPr/>
        </p:nvPicPr>
        <p:blipFill rotWithShape="1">
          <a:blip r:embed="rId6">
            <a:alphaModFix/>
          </a:blip>
          <a:srcRect/>
          <a:stretch/>
        </p:blipFill>
        <p:spPr>
          <a:xfrm>
            <a:off x="1162050" y="3085207"/>
            <a:ext cx="428625" cy="381000"/>
          </a:xfrm>
          <a:prstGeom prst="rect">
            <a:avLst/>
          </a:prstGeom>
          <a:noFill/>
          <a:ln>
            <a:noFill/>
          </a:ln>
        </p:spPr>
      </p:pic>
      <p:pic>
        <p:nvPicPr>
          <p:cNvPr id="225" name="Google Shape;225;p23" descr="image.png"/>
          <p:cNvPicPr preferRelativeResize="0"/>
          <p:nvPr/>
        </p:nvPicPr>
        <p:blipFill rotWithShape="1">
          <a:blip r:embed="rId7">
            <a:alphaModFix/>
          </a:blip>
          <a:srcRect/>
          <a:stretch/>
        </p:blipFill>
        <p:spPr>
          <a:xfrm>
            <a:off x="6772275" y="3085207"/>
            <a:ext cx="428625" cy="38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9"/>
        <p:cNvGrpSpPr/>
        <p:nvPr/>
      </p:nvGrpSpPr>
      <p:grpSpPr>
        <a:xfrm>
          <a:off x="0" y="0"/>
          <a:ext cx="0" cy="0"/>
          <a:chOff x="0" y="0"/>
          <a:chExt cx="0" cy="0"/>
        </a:xfrm>
      </p:grpSpPr>
      <p:pic>
        <p:nvPicPr>
          <p:cNvPr id="230" name="Google Shape;230;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31" name="Google Shape;231;p24"/>
          <p:cNvSpPr txBox="1"/>
          <p:nvPr/>
        </p:nvSpPr>
        <p:spPr>
          <a:xfrm>
            <a:off x="505301" y="2033587"/>
            <a:ext cx="11181397" cy="13811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0" b="1" i="0" u="none" strike="noStrike" cap="none">
                <a:solidFill>
                  <a:srgbClr val="F5F5F7"/>
                </a:solidFill>
                <a:latin typeface="Inter"/>
                <a:ea typeface="Inter"/>
                <a:cs typeface="Inter"/>
                <a:sym typeface="Inter"/>
              </a:rPr>
              <a:t>Q &amp; A</a:t>
            </a:r>
            <a:endParaRPr/>
          </a:p>
        </p:txBody>
      </p:sp>
      <p:sp>
        <p:nvSpPr>
          <p:cNvPr id="232" name="Google Shape;232;p24"/>
          <p:cNvSpPr txBox="1"/>
          <p:nvPr/>
        </p:nvSpPr>
        <p:spPr>
          <a:xfrm>
            <a:off x="771525" y="4744342"/>
            <a:ext cx="10648950" cy="4000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100" b="0" i="0" u="none" strike="noStrike" cap="none">
                <a:solidFill>
                  <a:srgbClr val="0A84FF"/>
                </a:solidFill>
                <a:latin typeface="Inter"/>
                <a:ea typeface="Inter"/>
                <a:cs typeface="Inter"/>
                <a:sym typeface="Inter"/>
              </a:rPr>
              <a:t>Thank you.</a:t>
            </a:r>
            <a:endParaRPr/>
          </a:p>
        </p:txBody>
      </p:sp>
      <p:sp>
        <p:nvSpPr>
          <p:cNvPr id="233" name="Google Shape;233;p24"/>
          <p:cNvSpPr txBox="1"/>
          <p:nvPr/>
        </p:nvSpPr>
        <p:spPr>
          <a:xfrm>
            <a:off x="771450" y="5738817"/>
            <a:ext cx="10649100" cy="273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775" b="0" i="0" u="none" strike="noStrike" cap="none">
                <a:solidFill>
                  <a:srgbClr val="666666"/>
                </a:solidFill>
                <a:latin typeface="Arial"/>
                <a:ea typeface="Arial"/>
                <a:cs typeface="Arial"/>
                <a:sym typeface="Arial"/>
              </a:rPr>
              <a:t>github.com/SHANECHEN0722/news_seacher</a:t>
            </a:r>
            <a:endParaRPr sz="2200"/>
          </a:p>
        </p:txBody>
      </p:sp>
      <p:pic>
        <p:nvPicPr>
          <p:cNvPr id="234" name="Google Shape;234;p24"/>
          <p:cNvPicPr preferRelativeResize="0"/>
          <p:nvPr/>
        </p:nvPicPr>
        <p:blipFill>
          <a:blip r:embed="rId4">
            <a:alphaModFix/>
          </a:blip>
          <a:stretch>
            <a:fillRect/>
          </a:stretch>
        </p:blipFill>
        <p:spPr>
          <a:xfrm>
            <a:off x="8605376" y="2113658"/>
            <a:ext cx="3067750" cy="306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9"/>
        <p:cNvGrpSpPr/>
        <p:nvPr/>
      </p:nvGrpSpPr>
      <p:grpSpPr>
        <a:xfrm>
          <a:off x="0" y="0"/>
          <a:ext cx="0" cy="0"/>
          <a:chOff x="0" y="0"/>
          <a:chExt cx="0" cy="0"/>
        </a:xfrm>
      </p:grpSpPr>
      <p:pic>
        <p:nvPicPr>
          <p:cNvPr id="90" name="Google Shape;90;p14" title="IMG_7400.JPG"/>
          <p:cNvPicPr preferRelativeResize="0"/>
          <p:nvPr/>
        </p:nvPicPr>
        <p:blipFill rotWithShape="1">
          <a:blip r:embed="rId3">
            <a:alphaModFix/>
          </a:blip>
          <a:srcRect t="9332" b="7187"/>
          <a:stretch/>
        </p:blipFill>
        <p:spPr>
          <a:xfrm>
            <a:off x="-19650" y="-31873"/>
            <a:ext cx="3831350" cy="6909524"/>
          </a:xfrm>
          <a:prstGeom prst="rect">
            <a:avLst/>
          </a:prstGeom>
          <a:noFill/>
          <a:ln>
            <a:noFill/>
          </a:ln>
        </p:spPr>
      </p:pic>
      <p:pic>
        <p:nvPicPr>
          <p:cNvPr id="91" name="Google Shape;91;p14" descr="image.png"/>
          <p:cNvPicPr preferRelativeResize="0"/>
          <p:nvPr/>
        </p:nvPicPr>
        <p:blipFill rotWithShape="1">
          <a:blip r:embed="rId4">
            <a:alphaModFix/>
          </a:blip>
          <a:srcRect/>
          <a:stretch/>
        </p:blipFill>
        <p:spPr>
          <a:xfrm>
            <a:off x="11" y="-94512"/>
            <a:ext cx="12192000" cy="6858000"/>
          </a:xfrm>
          <a:prstGeom prst="rect">
            <a:avLst/>
          </a:prstGeom>
          <a:noFill/>
          <a:ln>
            <a:noFill/>
          </a:ln>
        </p:spPr>
      </p:pic>
      <p:pic>
        <p:nvPicPr>
          <p:cNvPr id="92" name="Google Shape;92;p14" descr="image.png"/>
          <p:cNvPicPr preferRelativeResize="0"/>
          <p:nvPr/>
        </p:nvPicPr>
        <p:blipFill rotWithShape="1">
          <a:blip r:embed="rId5">
            <a:alphaModFix/>
          </a:blip>
          <a:srcRect/>
          <a:stretch/>
        </p:blipFill>
        <p:spPr>
          <a:xfrm>
            <a:off x="3821236" y="3413"/>
            <a:ext cx="7303740" cy="6838951"/>
          </a:xfrm>
          <a:prstGeom prst="rect">
            <a:avLst/>
          </a:prstGeom>
          <a:noFill/>
          <a:ln>
            <a:noFill/>
          </a:ln>
        </p:spPr>
      </p:pic>
      <p:sp>
        <p:nvSpPr>
          <p:cNvPr id="93" name="Google Shape;93;p14"/>
          <p:cNvSpPr txBox="1"/>
          <p:nvPr/>
        </p:nvSpPr>
        <p:spPr>
          <a:xfrm>
            <a:off x="4583236" y="1626532"/>
            <a:ext cx="6068700" cy="55410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3600" b="1" i="0" u="none" strike="noStrike" cap="none">
                <a:solidFill>
                  <a:srgbClr val="F5F5F7"/>
                </a:solidFill>
                <a:latin typeface="Inter"/>
                <a:ea typeface="Inter"/>
                <a:cs typeface="Inter"/>
                <a:sym typeface="Inter"/>
              </a:rPr>
              <a:t>07:00 AM. Chaos.</a:t>
            </a:r>
            <a:endParaRPr/>
          </a:p>
        </p:txBody>
      </p:sp>
      <p:sp>
        <p:nvSpPr>
          <p:cNvPr id="94" name="Google Shape;94;p14"/>
          <p:cNvSpPr/>
          <p:nvPr/>
        </p:nvSpPr>
        <p:spPr>
          <a:xfrm>
            <a:off x="4583236" y="2379007"/>
            <a:ext cx="57798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5" name="Google Shape;95;p14"/>
          <p:cNvSpPr txBox="1"/>
          <p:nvPr/>
        </p:nvSpPr>
        <p:spPr>
          <a:xfrm>
            <a:off x="4583236" y="2769532"/>
            <a:ext cx="60687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A84FF"/>
                </a:solidFill>
                <a:latin typeface="Inter"/>
                <a:ea typeface="Inter"/>
                <a:cs typeface="Inter"/>
                <a:sym typeface="Inter"/>
              </a:rPr>
              <a:t>The Information Overload</a:t>
            </a:r>
            <a:endParaRPr/>
          </a:p>
        </p:txBody>
      </p:sp>
      <p:sp>
        <p:nvSpPr>
          <p:cNvPr id="96" name="Google Shape;96;p14"/>
          <p:cNvSpPr txBox="1"/>
          <p:nvPr/>
        </p:nvSpPr>
        <p:spPr>
          <a:xfrm>
            <a:off x="4583236" y="3293407"/>
            <a:ext cx="5779800" cy="1396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Imagine waking up to a breaking event. You check Twitter: 500 new posts. You check Google: 20 articles with conflicting headlines. The data is there, but the </a:t>
            </a:r>
            <a:r>
              <a:rPr lang="en-US" sz="1650" b="1" i="0" u="none" strike="noStrike" cap="none">
                <a:solidFill>
                  <a:srgbClr val="A1A1A6"/>
                </a:solidFill>
                <a:latin typeface="Inter"/>
                <a:ea typeface="Inter"/>
                <a:cs typeface="Inter"/>
                <a:sym typeface="Inter"/>
              </a:rPr>
              <a:t>clarity</a:t>
            </a:r>
            <a:r>
              <a:rPr lang="en-US" sz="1650" b="0" i="0" u="none" strike="noStrike" cap="none">
                <a:solidFill>
                  <a:srgbClr val="A1A1A6"/>
                </a:solidFill>
                <a:latin typeface="Inter"/>
                <a:ea typeface="Inter"/>
                <a:cs typeface="Inter"/>
                <a:sym typeface="Inter"/>
              </a:rPr>
              <a:t> is missing.</a:t>
            </a:r>
            <a:endParaRPr/>
          </a:p>
        </p:txBody>
      </p:sp>
      <p:sp>
        <p:nvSpPr>
          <p:cNvPr id="97" name="Google Shape;97;p14"/>
          <p:cNvSpPr txBox="1"/>
          <p:nvPr/>
        </p:nvSpPr>
        <p:spPr>
          <a:xfrm>
            <a:off x="4583236" y="4760257"/>
            <a:ext cx="5779800" cy="634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In the age of big data, our biggest problem isn't finding information—it's synthesizing it instantly.</a:t>
            </a:r>
            <a:endParaRPr/>
          </a:p>
        </p:txBody>
      </p:sp>
      <p:pic>
        <p:nvPicPr>
          <p:cNvPr id="98" name="Google Shape;98;p14"/>
          <p:cNvPicPr preferRelativeResize="0"/>
          <p:nvPr/>
        </p:nvPicPr>
        <p:blipFill>
          <a:blip r:embed="rId6">
            <a:alphaModFix/>
          </a:blip>
          <a:stretch>
            <a:fillRect/>
          </a:stretch>
        </p:blipFill>
        <p:spPr>
          <a:xfrm>
            <a:off x="-166282" y="-124700"/>
            <a:ext cx="12413700" cy="6982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pic>
        <p:nvPicPr>
          <p:cNvPr id="103" name="Google Shape;103;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4" name="Google Shape;104;p15" title="屏幕截图 2025-11-22 015050.png"/>
          <p:cNvPicPr preferRelativeResize="0"/>
          <p:nvPr/>
        </p:nvPicPr>
        <p:blipFill rotWithShape="1">
          <a:blip r:embed="rId4">
            <a:alphaModFix/>
          </a:blip>
          <a:srcRect l="8172" r="8180"/>
          <a:stretch/>
        </p:blipFill>
        <p:spPr>
          <a:xfrm>
            <a:off x="6381750" y="836700"/>
            <a:ext cx="5038725" cy="5759650"/>
          </a:xfrm>
          <a:prstGeom prst="rect">
            <a:avLst/>
          </a:prstGeom>
          <a:noFill/>
          <a:ln>
            <a:noFill/>
          </a:ln>
        </p:spPr>
      </p:pic>
      <p:pic>
        <p:nvPicPr>
          <p:cNvPr id="105" name="Google Shape;105;p15" descr="image.png"/>
          <p:cNvPicPr preferRelativeResize="0"/>
          <p:nvPr/>
        </p:nvPicPr>
        <p:blipFill rotWithShape="1">
          <a:blip r:embed="rId5">
            <a:alphaModFix/>
          </a:blip>
          <a:srcRect/>
          <a:stretch/>
        </p:blipFill>
        <p:spPr>
          <a:xfrm>
            <a:off x="771500" y="836701"/>
            <a:ext cx="5038725" cy="2703775"/>
          </a:xfrm>
          <a:prstGeom prst="rect">
            <a:avLst/>
          </a:prstGeom>
          <a:noFill/>
          <a:ln>
            <a:noFill/>
          </a:ln>
        </p:spPr>
      </p:pic>
      <p:pic>
        <p:nvPicPr>
          <p:cNvPr id="106" name="Google Shape;106;p15" descr="image.png"/>
          <p:cNvPicPr preferRelativeResize="0"/>
          <p:nvPr/>
        </p:nvPicPr>
        <p:blipFill rotWithShape="1">
          <a:blip r:embed="rId6">
            <a:alphaModFix/>
          </a:blip>
          <a:srcRect/>
          <a:stretch/>
        </p:blipFill>
        <p:spPr>
          <a:xfrm>
            <a:off x="771500" y="3660775"/>
            <a:ext cx="5038699" cy="2935575"/>
          </a:xfrm>
          <a:prstGeom prst="rect">
            <a:avLst/>
          </a:prstGeom>
          <a:noFill/>
          <a:ln>
            <a:noFill/>
          </a:ln>
        </p:spPr>
      </p:pic>
      <p:sp>
        <p:nvSpPr>
          <p:cNvPr id="107" name="Google Shape;107;p15"/>
          <p:cNvSpPr txBox="1"/>
          <p:nvPr/>
        </p:nvSpPr>
        <p:spPr>
          <a:xfrm>
            <a:off x="108900" y="68423"/>
            <a:ext cx="11181300" cy="55410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3600" b="1" i="0" u="none" strike="noStrike" cap="none">
                <a:solidFill>
                  <a:srgbClr val="F5F5F7"/>
                </a:solidFill>
                <a:latin typeface="Inter"/>
                <a:ea typeface="Inter"/>
                <a:cs typeface="Inter"/>
                <a:sym typeface="Inter"/>
              </a:rPr>
              <a:t>Why OmniSight?</a:t>
            </a:r>
            <a:endParaRPr/>
          </a:p>
        </p:txBody>
      </p:sp>
      <p:pic>
        <p:nvPicPr>
          <p:cNvPr id="108" name="Google Shape;108;p15" title="1.png"/>
          <p:cNvPicPr preferRelativeResize="0"/>
          <p:nvPr/>
        </p:nvPicPr>
        <p:blipFill rotWithShape="1">
          <a:blip r:embed="rId7">
            <a:alphaModFix/>
          </a:blip>
          <a:srcRect t="4061" b="4061"/>
          <a:stretch/>
        </p:blipFill>
        <p:spPr>
          <a:xfrm>
            <a:off x="1162050" y="1195813"/>
            <a:ext cx="755875" cy="578725"/>
          </a:xfrm>
          <a:prstGeom prst="rect">
            <a:avLst/>
          </a:prstGeom>
          <a:noFill/>
          <a:ln>
            <a:noFill/>
          </a:ln>
        </p:spPr>
      </p:pic>
      <p:sp>
        <p:nvSpPr>
          <p:cNvPr id="109" name="Google Shape;109;p15"/>
          <p:cNvSpPr txBox="1"/>
          <p:nvPr/>
        </p:nvSpPr>
        <p:spPr>
          <a:xfrm>
            <a:off x="1162050" y="1878730"/>
            <a:ext cx="44706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A84FF"/>
                </a:solidFill>
                <a:latin typeface="Inter"/>
                <a:ea typeface="Inter"/>
                <a:cs typeface="Inter"/>
                <a:sym typeface="Inter"/>
              </a:rPr>
              <a:t>For Decision Makers</a:t>
            </a:r>
            <a:endParaRPr/>
          </a:p>
        </p:txBody>
      </p:sp>
      <p:sp>
        <p:nvSpPr>
          <p:cNvPr id="110" name="Google Shape;110;p15"/>
          <p:cNvSpPr txBox="1"/>
          <p:nvPr/>
        </p:nvSpPr>
        <p:spPr>
          <a:xfrm>
            <a:off x="1162050" y="2347830"/>
            <a:ext cx="4257600" cy="1015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Researchers, analysts, and users who need to grasp complex situations in seconds, not hours.</a:t>
            </a:r>
            <a:endParaRPr/>
          </a:p>
        </p:txBody>
      </p:sp>
      <p:pic>
        <p:nvPicPr>
          <p:cNvPr id="111" name="Google Shape;111;p15" title="2.png"/>
          <p:cNvPicPr preferRelativeResize="0"/>
          <p:nvPr/>
        </p:nvPicPr>
        <p:blipFill rotWithShape="1">
          <a:blip r:embed="rId8">
            <a:alphaModFix/>
          </a:blip>
          <a:srcRect l="970" r="970"/>
          <a:stretch/>
        </p:blipFill>
        <p:spPr>
          <a:xfrm>
            <a:off x="1162050" y="4008325"/>
            <a:ext cx="590850" cy="705475"/>
          </a:xfrm>
          <a:prstGeom prst="rect">
            <a:avLst/>
          </a:prstGeom>
          <a:noFill/>
          <a:ln>
            <a:noFill/>
          </a:ln>
        </p:spPr>
      </p:pic>
      <p:sp>
        <p:nvSpPr>
          <p:cNvPr id="112" name="Google Shape;112;p15"/>
          <p:cNvSpPr txBox="1"/>
          <p:nvPr/>
        </p:nvSpPr>
        <p:spPr>
          <a:xfrm>
            <a:off x="1162050" y="4809455"/>
            <a:ext cx="44706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A84FF"/>
                </a:solidFill>
                <a:latin typeface="Inter"/>
                <a:ea typeface="Inter"/>
                <a:cs typeface="Inter"/>
                <a:sym typeface="Inter"/>
              </a:rPr>
              <a:t>The Friction</a:t>
            </a:r>
            <a:endParaRPr/>
          </a:p>
        </p:txBody>
      </p:sp>
      <p:sp>
        <p:nvSpPr>
          <p:cNvPr id="113" name="Google Shape;113;p15"/>
          <p:cNvSpPr txBox="1"/>
          <p:nvPr/>
        </p:nvSpPr>
        <p:spPr>
          <a:xfrm>
            <a:off x="1162050" y="5358505"/>
            <a:ext cx="4257600" cy="1015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Manual compilation is slow. News fragmentation across platforms makes it impossible to see the full picture.</a:t>
            </a:r>
            <a:endParaRPr/>
          </a:p>
        </p:txBody>
      </p:sp>
      <p:pic>
        <p:nvPicPr>
          <p:cNvPr id="114" name="Google Shape;114;p15" descr="image.png"/>
          <p:cNvPicPr preferRelativeResize="0"/>
          <p:nvPr/>
        </p:nvPicPr>
        <p:blipFill rotWithShape="1">
          <a:blip r:embed="rId9">
            <a:alphaModFix/>
          </a:blip>
          <a:srcRect/>
          <a:stretch/>
        </p:blipFill>
        <p:spPr>
          <a:xfrm>
            <a:off x="1162050" y="4723655"/>
            <a:ext cx="40005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8"/>
        <p:cNvGrpSpPr/>
        <p:nvPr/>
      </p:nvGrpSpPr>
      <p:grpSpPr>
        <a:xfrm>
          <a:off x="0" y="0"/>
          <a:ext cx="0" cy="0"/>
          <a:chOff x="0" y="0"/>
          <a:chExt cx="0" cy="0"/>
        </a:xfrm>
      </p:grpSpPr>
      <p:pic>
        <p:nvPicPr>
          <p:cNvPr id="119" name="Google Shape;119;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0" name="Google Shape;120;p16"/>
          <p:cNvSpPr txBox="1"/>
          <p:nvPr/>
        </p:nvSpPr>
        <p:spPr>
          <a:xfrm>
            <a:off x="1809750" y="2140450"/>
            <a:ext cx="8572500" cy="2198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200" b="1" i="0" u="none" strike="noStrike" cap="none">
                <a:solidFill>
                  <a:srgbClr val="FFFFFF"/>
                </a:solidFill>
                <a:latin typeface="Inter"/>
                <a:ea typeface="Inter"/>
                <a:cs typeface="Inter"/>
                <a:sym typeface="Inter"/>
              </a:rPr>
              <a:t>"Three search engines.</a:t>
            </a:r>
            <a:br>
              <a:rPr lang="en-US" sz="1800" b="0" i="0" u="none" strike="noStrike" cap="none">
                <a:solidFill>
                  <a:schemeClr val="dk1"/>
                </a:solidFill>
                <a:latin typeface="Calibri"/>
                <a:ea typeface="Calibri"/>
                <a:cs typeface="Calibri"/>
                <a:sym typeface="Calibri"/>
              </a:rPr>
            </a:br>
            <a:r>
              <a:rPr lang="en-US" sz="4200" b="1" i="0" u="none" strike="noStrike" cap="none">
                <a:solidFill>
                  <a:srgbClr val="FFFFFF"/>
                </a:solidFill>
                <a:latin typeface="Inter"/>
                <a:ea typeface="Inter"/>
                <a:cs typeface="Inter"/>
                <a:sym typeface="Inter"/>
              </a:rPr>
              <a:t> One intelligent brain.</a:t>
            </a:r>
            <a:br>
              <a:rPr lang="en-US" sz="1800" b="0" i="0" u="none" strike="noStrike" cap="none">
                <a:solidFill>
                  <a:schemeClr val="dk1"/>
                </a:solidFill>
                <a:latin typeface="Calibri"/>
                <a:ea typeface="Calibri"/>
                <a:cs typeface="Calibri"/>
                <a:sym typeface="Calibri"/>
              </a:rPr>
            </a:br>
            <a:r>
              <a:rPr lang="en-US" sz="4200" b="1" i="0" u="none" strike="noStrike" cap="none">
                <a:solidFill>
                  <a:srgbClr val="FFFFFF"/>
                </a:solidFill>
                <a:latin typeface="Inter"/>
                <a:ea typeface="Inter"/>
                <a:cs typeface="Inter"/>
                <a:sym typeface="Inter"/>
              </a:rPr>
              <a:t> Infinite clarity."</a:t>
            </a:r>
            <a:endParaRPr/>
          </a:p>
        </p:txBody>
      </p:sp>
      <p:sp>
        <p:nvSpPr>
          <p:cNvPr id="121" name="Google Shape;121;p16"/>
          <p:cNvSpPr txBox="1"/>
          <p:nvPr/>
        </p:nvSpPr>
        <p:spPr>
          <a:xfrm>
            <a:off x="771525" y="4441328"/>
            <a:ext cx="10648950" cy="2762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i="0" u="none" strike="noStrike" cap="none">
                <a:solidFill>
                  <a:srgbClr val="0A84FF"/>
                </a:solidFill>
                <a:latin typeface="Inter"/>
                <a:ea typeface="Inter"/>
                <a:cs typeface="Inter"/>
                <a:sym typeface="Inter"/>
              </a:rPr>
              <a:t>The OmniSight Vision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30"/>
        <p:cNvGrpSpPr/>
        <p:nvPr/>
      </p:nvGrpSpPr>
      <p:grpSpPr>
        <a:xfrm>
          <a:off x="0" y="0"/>
          <a:ext cx="0" cy="0"/>
          <a:chOff x="0" y="0"/>
          <a:chExt cx="0" cy="0"/>
        </a:xfrm>
      </p:grpSpPr>
      <p:pic>
        <p:nvPicPr>
          <p:cNvPr id="9" name="图片 8" descr="电脑屏幕的照片&#10;&#10;AI 生成的内容可能不正确。">
            <a:extLst>
              <a:ext uri="{FF2B5EF4-FFF2-40B4-BE49-F238E27FC236}">
                <a16:creationId xmlns:a16="http://schemas.microsoft.com/office/drawing/2014/main" id="{C3C3AC99-2D5D-2A39-3680-A0F3EB46F2D3}"/>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2"/>
                    </a14:imgEffect>
                  </a14:imgLayer>
                </a14:imgProps>
              </a:ext>
            </a:extLst>
          </a:blip>
          <a:stretch>
            <a:fillRect/>
          </a:stretch>
        </p:blipFill>
        <p:spPr>
          <a:xfrm>
            <a:off x="-89941" y="2964"/>
            <a:ext cx="12281941" cy="685503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3" name="omnisight.mp4">
            <a:hlinkClick r:id="" action="ppaction://media"/>
            <a:extLst>
              <a:ext uri="{FF2B5EF4-FFF2-40B4-BE49-F238E27FC236}">
                <a16:creationId xmlns:a16="http://schemas.microsoft.com/office/drawing/2014/main" id="{EC2ED37D-AE1E-2916-E7C3-A9EA7994190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03401" y="430046"/>
            <a:ext cx="10585198" cy="5997909"/>
          </a:xfrm>
          <a:prstGeom prst="rect">
            <a:avLst/>
          </a:prstGeom>
          <a:effectLst>
            <a:glow rad="113519">
              <a:schemeClr val="accent1"/>
            </a:glow>
            <a:outerShdw blurRad="50800" dist="158624" dir="4320000" sx="90000" sy="90000" algn="ctr" rotWithShape="0">
              <a:srgbClr val="000000">
                <a:alpha val="25000"/>
              </a:srgbClr>
            </a:outerShdw>
            <a:reflection stA="49000" endPos="5669" dist="76200" dir="5400000" sy="-100000" algn="bl" rotWithShape="0"/>
            <a:softEdge rad="12700"/>
          </a:effectLst>
          <a:scene3d>
            <a:camera prst="orthographicFront"/>
            <a:lightRig rig="twoPt" dir="t"/>
          </a:scene3d>
          <a:sp3d contourW="12700" prstMaterial="metal">
            <a:bevelB prst="angle"/>
            <a:contourClr>
              <a:schemeClr val="bg1"/>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3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0"/>
        <p:cNvGrpSpPr/>
        <p:nvPr/>
      </p:nvGrpSpPr>
      <p:grpSpPr>
        <a:xfrm>
          <a:off x="0" y="0"/>
          <a:ext cx="0" cy="0"/>
          <a:chOff x="0" y="0"/>
          <a:chExt cx="0" cy="0"/>
        </a:xfrm>
      </p:grpSpPr>
      <p:pic>
        <p:nvPicPr>
          <p:cNvPr id="131" name="Google Shape;131;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2" name="Google Shape;132;p18"/>
          <p:cNvSpPr txBox="1"/>
          <p:nvPr/>
        </p:nvSpPr>
        <p:spPr>
          <a:xfrm>
            <a:off x="771525" y="960387"/>
            <a:ext cx="11181397" cy="57150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3600" b="1" i="0" u="none" strike="noStrike" cap="none">
                <a:solidFill>
                  <a:srgbClr val="F5F5F7"/>
                </a:solidFill>
                <a:latin typeface="Inter"/>
                <a:ea typeface="Inter"/>
                <a:cs typeface="Inter"/>
                <a:sym typeface="Inter"/>
              </a:rPr>
              <a:t>System Architecture</a:t>
            </a:r>
            <a:endParaRPr/>
          </a:p>
        </p:txBody>
      </p:sp>
      <p:sp>
        <p:nvSpPr>
          <p:cNvPr id="133" name="Google Shape;133;p18"/>
          <p:cNvSpPr/>
          <p:nvPr/>
        </p:nvSpPr>
        <p:spPr>
          <a:xfrm>
            <a:off x="771525" y="1712862"/>
            <a:ext cx="10648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4" name="Google Shape;134;p18"/>
          <p:cNvSpPr/>
          <p:nvPr/>
        </p:nvSpPr>
        <p:spPr>
          <a:xfrm>
            <a:off x="771292" y="4620728"/>
            <a:ext cx="10649100" cy="19200"/>
          </a:xfrm>
          <a:prstGeom prst="roundRect">
            <a:avLst>
              <a:gd name="adj" fmla="val 16667"/>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135" name="Google Shape;135;p18"/>
          <p:cNvGrpSpPr/>
          <p:nvPr/>
        </p:nvGrpSpPr>
        <p:grpSpPr>
          <a:xfrm>
            <a:off x="718281" y="3710130"/>
            <a:ext cx="10755122" cy="1085850"/>
            <a:chOff x="718281" y="3734978"/>
            <a:chExt cx="10755122" cy="1085850"/>
          </a:xfrm>
        </p:grpSpPr>
        <p:sp>
          <p:nvSpPr>
            <p:cNvPr id="136" name="Google Shape;136;p18"/>
            <p:cNvSpPr txBox="1"/>
            <p:nvPr/>
          </p:nvSpPr>
          <p:spPr>
            <a:xfrm>
              <a:off x="718281" y="3734978"/>
              <a:ext cx="2236200" cy="23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FFFFFF"/>
                  </a:solidFill>
                  <a:latin typeface="Inter"/>
                  <a:ea typeface="Inter"/>
                  <a:cs typeface="Inter"/>
                  <a:sym typeface="Inter"/>
                </a:rPr>
                <a:t>Search</a:t>
              </a:r>
              <a:endParaRPr/>
            </a:p>
          </p:txBody>
        </p:sp>
        <p:sp>
          <p:nvSpPr>
            <p:cNvPr id="137" name="Google Shape;137;p18"/>
            <p:cNvSpPr txBox="1"/>
            <p:nvPr/>
          </p:nvSpPr>
          <p:spPr>
            <a:xfrm>
              <a:off x="771525" y="4058828"/>
              <a:ext cx="21297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0" i="0" u="none" strike="noStrike" cap="none">
                  <a:solidFill>
                    <a:srgbClr val="86868B"/>
                  </a:solidFill>
                  <a:latin typeface="Inter"/>
                  <a:ea typeface="Inter"/>
                  <a:cs typeface="Inter"/>
                  <a:sym typeface="Inter"/>
                </a:rPr>
                <a:t>Multi-Engine Query</a:t>
              </a:r>
              <a:endParaRPr/>
            </a:p>
          </p:txBody>
        </p:sp>
        <p:sp>
          <p:nvSpPr>
            <p:cNvPr id="138" name="Google Shape;138;p18"/>
            <p:cNvSpPr txBox="1"/>
            <p:nvPr/>
          </p:nvSpPr>
          <p:spPr>
            <a:xfrm>
              <a:off x="2848012" y="3734978"/>
              <a:ext cx="2236200" cy="23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FFFFFF"/>
                  </a:solidFill>
                  <a:latin typeface="Inter"/>
                  <a:ea typeface="Inter"/>
                  <a:cs typeface="Inter"/>
                  <a:sym typeface="Inter"/>
                </a:rPr>
                <a:t>Crawl</a:t>
              </a:r>
              <a:endParaRPr/>
            </a:p>
          </p:txBody>
        </p:sp>
        <p:sp>
          <p:nvSpPr>
            <p:cNvPr id="139" name="Google Shape;139;p18"/>
            <p:cNvSpPr txBox="1"/>
            <p:nvPr/>
          </p:nvSpPr>
          <p:spPr>
            <a:xfrm>
              <a:off x="2901255" y="4058828"/>
              <a:ext cx="21297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0" i="0" u="none" strike="noStrike" cap="none">
                  <a:solidFill>
                    <a:srgbClr val="86868B"/>
                  </a:solidFill>
                  <a:latin typeface="Inter"/>
                  <a:ea typeface="Inter"/>
                  <a:cs typeface="Inter"/>
                  <a:sym typeface="Inter"/>
                </a:rPr>
                <a:t>Hybrid Fetching</a:t>
              </a:r>
              <a:endParaRPr/>
            </a:p>
          </p:txBody>
        </p:sp>
        <p:sp>
          <p:nvSpPr>
            <p:cNvPr id="140" name="Google Shape;140;p18"/>
            <p:cNvSpPr txBox="1"/>
            <p:nvPr/>
          </p:nvSpPr>
          <p:spPr>
            <a:xfrm>
              <a:off x="4977742" y="3734978"/>
              <a:ext cx="2236200" cy="23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FFFFFF"/>
                  </a:solidFill>
                  <a:latin typeface="Inter"/>
                  <a:ea typeface="Inter"/>
                  <a:cs typeface="Inter"/>
                  <a:sym typeface="Inter"/>
                </a:rPr>
                <a:t>Clean</a:t>
              </a:r>
              <a:endParaRPr/>
            </a:p>
          </p:txBody>
        </p:sp>
        <p:sp>
          <p:nvSpPr>
            <p:cNvPr id="141" name="Google Shape;141;p18"/>
            <p:cNvSpPr txBox="1"/>
            <p:nvPr/>
          </p:nvSpPr>
          <p:spPr>
            <a:xfrm>
              <a:off x="5030985" y="4058828"/>
              <a:ext cx="21297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0" i="0" u="none" strike="noStrike" cap="none">
                  <a:solidFill>
                    <a:srgbClr val="86868B"/>
                  </a:solidFill>
                  <a:latin typeface="Inter"/>
                  <a:ea typeface="Inter"/>
                  <a:cs typeface="Inter"/>
                  <a:sym typeface="Inter"/>
                </a:rPr>
                <a:t>Fuzzy Deduplication</a:t>
              </a:r>
              <a:endParaRPr/>
            </a:p>
          </p:txBody>
        </p:sp>
        <p:sp>
          <p:nvSpPr>
            <p:cNvPr id="142" name="Google Shape;142;p18"/>
            <p:cNvSpPr txBox="1"/>
            <p:nvPr/>
          </p:nvSpPr>
          <p:spPr>
            <a:xfrm>
              <a:off x="7107473" y="3734978"/>
              <a:ext cx="2236200" cy="23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FFFFFF"/>
                  </a:solidFill>
                  <a:latin typeface="Inter"/>
                  <a:ea typeface="Inter"/>
                  <a:cs typeface="Inter"/>
                  <a:sym typeface="Inter"/>
                </a:rPr>
                <a:t>Analyze</a:t>
              </a:r>
              <a:endParaRPr/>
            </a:p>
          </p:txBody>
        </p:sp>
        <p:sp>
          <p:nvSpPr>
            <p:cNvPr id="143" name="Google Shape;143;p18"/>
            <p:cNvSpPr txBox="1"/>
            <p:nvPr/>
          </p:nvSpPr>
          <p:spPr>
            <a:xfrm>
              <a:off x="7160716" y="4058828"/>
              <a:ext cx="21297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0" i="0" u="none" strike="noStrike" cap="none">
                  <a:solidFill>
                    <a:srgbClr val="86868B"/>
                  </a:solidFill>
                  <a:latin typeface="Inter"/>
                  <a:ea typeface="Inter"/>
                  <a:cs typeface="Inter"/>
                  <a:sym typeface="Inter"/>
                </a:rPr>
                <a:t>Map-Reduce LLM</a:t>
              </a:r>
              <a:endParaRPr/>
            </a:p>
          </p:txBody>
        </p:sp>
        <p:sp>
          <p:nvSpPr>
            <p:cNvPr id="144" name="Google Shape;144;p18"/>
            <p:cNvSpPr txBox="1"/>
            <p:nvPr/>
          </p:nvSpPr>
          <p:spPr>
            <a:xfrm>
              <a:off x="9237203" y="3734978"/>
              <a:ext cx="2236200" cy="23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FFFFFF"/>
                  </a:solidFill>
                  <a:latin typeface="Inter"/>
                  <a:ea typeface="Inter"/>
                  <a:cs typeface="Inter"/>
                  <a:sym typeface="Inter"/>
                </a:rPr>
                <a:t>Report</a:t>
              </a:r>
              <a:endParaRPr/>
            </a:p>
          </p:txBody>
        </p:sp>
        <p:sp>
          <p:nvSpPr>
            <p:cNvPr id="145" name="Google Shape;145;p18"/>
            <p:cNvSpPr txBox="1"/>
            <p:nvPr/>
          </p:nvSpPr>
          <p:spPr>
            <a:xfrm>
              <a:off x="9290446" y="4058828"/>
              <a:ext cx="21297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0" i="0" u="none" strike="noStrike" cap="none">
                  <a:solidFill>
                    <a:srgbClr val="86868B"/>
                  </a:solidFill>
                  <a:latin typeface="Inter"/>
                  <a:ea typeface="Inter"/>
                  <a:cs typeface="Inter"/>
                  <a:sym typeface="Inter"/>
                </a:rPr>
                <a:t>OmniSight Report</a:t>
              </a:r>
              <a:endParaRPr/>
            </a:p>
          </p:txBody>
        </p:sp>
        <p:sp>
          <p:nvSpPr>
            <p:cNvPr id="146" name="Google Shape;146;p18"/>
            <p:cNvSpPr/>
            <p:nvPr/>
          </p:nvSpPr>
          <p:spPr>
            <a:xfrm>
              <a:off x="1645890" y="4439828"/>
              <a:ext cx="381000" cy="381000"/>
            </a:xfrm>
            <a:prstGeom prst="roundRect">
              <a:avLst>
                <a:gd name="adj" fmla="val 50000"/>
              </a:avLst>
            </a:prstGeom>
            <a:solidFill>
              <a:srgbClr val="000000"/>
            </a:solidFill>
            <a:ln w="38100" cap="flat" cmpd="sng">
              <a:solidFill>
                <a:srgbClr val="0A84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7" name="Google Shape;147;p18"/>
            <p:cNvSpPr/>
            <p:nvPr/>
          </p:nvSpPr>
          <p:spPr>
            <a:xfrm>
              <a:off x="3775620" y="4439828"/>
              <a:ext cx="381000" cy="381000"/>
            </a:xfrm>
            <a:prstGeom prst="roundRect">
              <a:avLst>
                <a:gd name="adj" fmla="val 50000"/>
              </a:avLst>
            </a:prstGeom>
            <a:solidFill>
              <a:srgbClr val="000000"/>
            </a:solidFill>
            <a:ln w="38100" cap="flat" cmpd="sng">
              <a:solidFill>
                <a:srgbClr val="0A84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8" name="Google Shape;148;p18"/>
            <p:cNvSpPr/>
            <p:nvPr/>
          </p:nvSpPr>
          <p:spPr>
            <a:xfrm>
              <a:off x="5905351" y="4439828"/>
              <a:ext cx="381000" cy="381000"/>
            </a:xfrm>
            <a:prstGeom prst="roundRect">
              <a:avLst>
                <a:gd name="adj" fmla="val 50000"/>
              </a:avLst>
            </a:prstGeom>
            <a:solidFill>
              <a:srgbClr val="000000"/>
            </a:solidFill>
            <a:ln w="38100" cap="flat" cmpd="sng">
              <a:solidFill>
                <a:srgbClr val="0A84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9" name="Google Shape;149;p18"/>
            <p:cNvSpPr/>
            <p:nvPr/>
          </p:nvSpPr>
          <p:spPr>
            <a:xfrm>
              <a:off x="8035081" y="4439828"/>
              <a:ext cx="381000" cy="381000"/>
            </a:xfrm>
            <a:prstGeom prst="roundRect">
              <a:avLst>
                <a:gd name="adj" fmla="val 50000"/>
              </a:avLst>
            </a:prstGeom>
            <a:solidFill>
              <a:srgbClr val="000000"/>
            </a:solidFill>
            <a:ln w="38100" cap="flat" cmpd="sng">
              <a:solidFill>
                <a:srgbClr val="0A84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0" name="Google Shape;150;p18"/>
            <p:cNvSpPr/>
            <p:nvPr/>
          </p:nvSpPr>
          <p:spPr>
            <a:xfrm>
              <a:off x="10164812" y="4439828"/>
              <a:ext cx="381000" cy="381000"/>
            </a:xfrm>
            <a:prstGeom prst="roundRect">
              <a:avLst>
                <a:gd name="adj" fmla="val 50000"/>
              </a:avLst>
            </a:prstGeom>
            <a:solidFill>
              <a:srgbClr val="000000"/>
            </a:solidFill>
            <a:ln w="38100" cap="flat" cmpd="sng">
              <a:solidFill>
                <a:srgbClr val="0A84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4"/>
        <p:cNvGrpSpPr/>
        <p:nvPr/>
      </p:nvGrpSpPr>
      <p:grpSpPr>
        <a:xfrm>
          <a:off x="0" y="0"/>
          <a:ext cx="0" cy="0"/>
          <a:chOff x="0" y="0"/>
          <a:chExt cx="0" cy="0"/>
        </a:xfrm>
      </p:grpSpPr>
      <p:pic>
        <p:nvPicPr>
          <p:cNvPr id="155" name="Google Shape;155;p19" descr="image.png"/>
          <p:cNvPicPr preferRelativeResize="0"/>
          <p:nvPr/>
        </p:nvPicPr>
        <p:blipFill rotWithShape="1">
          <a:blip r:embed="rId3">
            <a:alphaModFix/>
          </a:blip>
          <a:srcRect/>
          <a:stretch/>
        </p:blipFill>
        <p:spPr>
          <a:xfrm>
            <a:off x="-1105786" y="-442249"/>
            <a:ext cx="14169655" cy="7476615"/>
          </a:xfrm>
          <a:prstGeom prst="rect">
            <a:avLst/>
          </a:prstGeom>
          <a:noFill/>
          <a:ln>
            <a:noFill/>
          </a:ln>
        </p:spPr>
      </p:pic>
      <p:pic>
        <p:nvPicPr>
          <p:cNvPr id="156" name="Google Shape;156;p19" title="Google-谷歌_爱给网_aigei_com.png"/>
          <p:cNvPicPr preferRelativeResize="0"/>
          <p:nvPr/>
        </p:nvPicPr>
        <p:blipFill rotWithShape="1">
          <a:blip r:embed="rId4">
            <a:alphaModFix/>
          </a:blip>
          <a:srcRect l="9768" r="9768"/>
          <a:stretch/>
        </p:blipFill>
        <p:spPr>
          <a:xfrm>
            <a:off x="771525" y="4184400"/>
            <a:ext cx="1685924" cy="1396456"/>
          </a:xfrm>
          <a:prstGeom prst="rect">
            <a:avLst/>
          </a:prstGeom>
          <a:noFill/>
          <a:ln>
            <a:noFill/>
          </a:ln>
        </p:spPr>
      </p:pic>
      <p:pic>
        <p:nvPicPr>
          <p:cNvPr id="157" name="Google Shape;157;p19" descr="image.png"/>
          <p:cNvPicPr preferRelativeResize="0"/>
          <p:nvPr/>
        </p:nvPicPr>
        <p:blipFill rotWithShape="1">
          <a:blip r:embed="rId5">
            <a:alphaModFix/>
          </a:blip>
          <a:srcRect/>
          <a:stretch/>
        </p:blipFill>
        <p:spPr>
          <a:xfrm>
            <a:off x="6381750" y="2545759"/>
            <a:ext cx="1685925" cy="285750"/>
          </a:xfrm>
          <a:prstGeom prst="rect">
            <a:avLst/>
          </a:prstGeom>
          <a:noFill/>
          <a:ln>
            <a:noFill/>
          </a:ln>
        </p:spPr>
      </p:pic>
      <p:sp>
        <p:nvSpPr>
          <p:cNvPr id="158" name="Google Shape;158;p19"/>
          <p:cNvSpPr txBox="1"/>
          <p:nvPr/>
        </p:nvSpPr>
        <p:spPr>
          <a:xfrm>
            <a:off x="771525" y="960387"/>
            <a:ext cx="11181300" cy="57150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3600" b="1" i="0" u="none" strike="noStrike" cap="none">
                <a:solidFill>
                  <a:srgbClr val="F5F5F7"/>
                </a:solidFill>
                <a:latin typeface="Inter"/>
                <a:ea typeface="Inter"/>
                <a:cs typeface="Inter"/>
                <a:sym typeface="Inter"/>
              </a:rPr>
              <a:t>1. Intelligent Search</a:t>
            </a:r>
            <a:endParaRPr/>
          </a:p>
        </p:txBody>
      </p:sp>
      <p:sp>
        <p:nvSpPr>
          <p:cNvPr id="159" name="Google Shape;159;p19"/>
          <p:cNvSpPr/>
          <p:nvPr/>
        </p:nvSpPr>
        <p:spPr>
          <a:xfrm>
            <a:off x="771525" y="1712862"/>
            <a:ext cx="10648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60" name="Google Shape;160;p19" title="百度LOGO_爱给网_aigei_com.png"/>
          <p:cNvPicPr preferRelativeResize="0"/>
          <p:nvPr/>
        </p:nvPicPr>
        <p:blipFill rotWithShape="1">
          <a:blip r:embed="rId6">
            <a:alphaModFix/>
          </a:blip>
          <a:srcRect l="16018" r="16018"/>
          <a:stretch/>
        </p:blipFill>
        <p:spPr>
          <a:xfrm>
            <a:off x="1343875" y="1712849"/>
            <a:ext cx="2986225" cy="2471561"/>
          </a:xfrm>
          <a:prstGeom prst="rect">
            <a:avLst/>
          </a:prstGeom>
          <a:noFill/>
          <a:ln>
            <a:noFill/>
          </a:ln>
        </p:spPr>
      </p:pic>
      <p:sp>
        <p:nvSpPr>
          <p:cNvPr id="161" name="Google Shape;161;p19"/>
          <p:cNvSpPr txBox="1"/>
          <p:nvPr/>
        </p:nvSpPr>
        <p:spPr>
          <a:xfrm>
            <a:off x="6381750" y="2926759"/>
            <a:ext cx="52908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A84FF"/>
                </a:solidFill>
                <a:latin typeface="Inter"/>
                <a:ea typeface="Inter"/>
                <a:cs typeface="Inter"/>
                <a:sym typeface="Inter"/>
              </a:rPr>
              <a:t>Multi-Source Ingestion</a:t>
            </a:r>
            <a:endParaRPr/>
          </a:p>
        </p:txBody>
      </p:sp>
      <p:sp>
        <p:nvSpPr>
          <p:cNvPr id="162" name="Google Shape;162;p19"/>
          <p:cNvSpPr txBox="1"/>
          <p:nvPr/>
        </p:nvSpPr>
        <p:spPr>
          <a:xfrm>
            <a:off x="6381750" y="3776740"/>
            <a:ext cx="4485000" cy="5964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OmniSight doesn't rely on a single source.</a:t>
            </a:r>
            <a:endParaRPr sz="1650" b="0" i="0" u="none" strike="noStrike" cap="none">
              <a:solidFill>
                <a:srgbClr val="A1A1A6"/>
              </a:solidFill>
              <a:latin typeface="Inter"/>
              <a:ea typeface="Inter"/>
              <a:cs typeface="Inter"/>
              <a:sym typeface="Inter"/>
            </a:endParaRPr>
          </a:p>
          <a:p>
            <a:pPr marL="0" marR="0" lvl="0" indent="0" algn="l" rtl="0">
              <a:lnSpc>
                <a:spcPct val="150000"/>
              </a:lnSpc>
              <a:spcBef>
                <a:spcPts val="0"/>
              </a:spcBef>
              <a:spcAft>
                <a:spcPts val="0"/>
              </a:spcAft>
              <a:buNone/>
            </a:pPr>
            <a:endParaRPr/>
          </a:p>
        </p:txBody>
      </p:sp>
      <p:sp>
        <p:nvSpPr>
          <p:cNvPr id="163" name="Google Shape;163;p19"/>
          <p:cNvSpPr txBox="1"/>
          <p:nvPr/>
        </p:nvSpPr>
        <p:spPr>
          <a:xfrm>
            <a:off x="6381750" y="4603159"/>
            <a:ext cx="5038800" cy="634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1" i="0" u="none" strike="noStrike" cap="none">
                <a:solidFill>
                  <a:srgbClr val="A1A1A6"/>
                </a:solidFill>
                <a:latin typeface="Inter"/>
                <a:ea typeface="Inter"/>
                <a:cs typeface="Inter"/>
                <a:sym typeface="Inter"/>
              </a:rPr>
              <a:t>Benefit:</a:t>
            </a:r>
            <a:r>
              <a:rPr lang="en-US" sz="1650" b="0" i="0" u="none" strike="noStrike" cap="none">
                <a:solidFill>
                  <a:srgbClr val="A1A1A6"/>
                </a:solidFill>
                <a:latin typeface="Inter"/>
                <a:ea typeface="Inter"/>
                <a:cs typeface="Inter"/>
                <a:sym typeface="Inter"/>
              </a:rPr>
              <a:t> Elimination of source bias and maximum event coverage.</a:t>
            </a:r>
            <a:endParaRPr/>
          </a:p>
        </p:txBody>
      </p:sp>
      <p:pic>
        <p:nvPicPr>
          <p:cNvPr id="164" name="Google Shape;164;p19" title="必应品牌标志(bing brand brands logo)_爱给网_aigei_com.png"/>
          <p:cNvPicPr preferRelativeResize="0"/>
          <p:nvPr/>
        </p:nvPicPr>
        <p:blipFill>
          <a:blip r:embed="rId7">
            <a:alphaModFix/>
          </a:blip>
          <a:stretch>
            <a:fillRect/>
          </a:stretch>
        </p:blipFill>
        <p:spPr>
          <a:xfrm>
            <a:off x="3555425" y="3904450"/>
            <a:ext cx="1409700" cy="167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p:cNvGrpSpPr/>
        <p:nvPr/>
      </p:nvGrpSpPr>
      <p:grpSpPr>
        <a:xfrm>
          <a:off x="0" y="0"/>
          <a:ext cx="0" cy="0"/>
          <a:chOff x="0" y="0"/>
          <a:chExt cx="0" cy="0"/>
        </a:xfrm>
      </p:grpSpPr>
      <p:pic>
        <p:nvPicPr>
          <p:cNvPr id="169" name="Google Shape;169;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70" name="Google Shape;170;p20" descr="image.png"/>
          <p:cNvPicPr preferRelativeResize="0"/>
          <p:nvPr/>
        </p:nvPicPr>
        <p:blipFill rotWithShape="1">
          <a:blip r:embed="rId4">
            <a:alphaModFix/>
          </a:blip>
          <a:srcRect/>
          <a:stretch/>
        </p:blipFill>
        <p:spPr>
          <a:xfrm>
            <a:off x="771525" y="2566094"/>
            <a:ext cx="5181600" cy="3248025"/>
          </a:xfrm>
          <a:prstGeom prst="rect">
            <a:avLst/>
          </a:prstGeom>
          <a:noFill/>
          <a:ln>
            <a:noFill/>
          </a:ln>
        </p:spPr>
      </p:pic>
      <p:pic>
        <p:nvPicPr>
          <p:cNvPr id="171" name="Google Shape;171;p20" descr="image.png"/>
          <p:cNvPicPr preferRelativeResize="0"/>
          <p:nvPr/>
        </p:nvPicPr>
        <p:blipFill rotWithShape="1">
          <a:blip r:embed="rId5">
            <a:alphaModFix/>
          </a:blip>
          <a:srcRect/>
          <a:stretch/>
        </p:blipFill>
        <p:spPr>
          <a:xfrm>
            <a:off x="6238875" y="2566094"/>
            <a:ext cx="5181600" cy="3248025"/>
          </a:xfrm>
          <a:prstGeom prst="rect">
            <a:avLst/>
          </a:prstGeom>
          <a:noFill/>
          <a:ln>
            <a:noFill/>
          </a:ln>
        </p:spPr>
      </p:pic>
      <p:sp>
        <p:nvSpPr>
          <p:cNvPr id="172" name="Google Shape;172;p20"/>
          <p:cNvSpPr txBox="1"/>
          <p:nvPr/>
        </p:nvSpPr>
        <p:spPr>
          <a:xfrm>
            <a:off x="771525" y="960387"/>
            <a:ext cx="11181397" cy="57150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3600" b="1" i="0" u="none" strike="noStrike" cap="none">
                <a:solidFill>
                  <a:srgbClr val="F5F5F7"/>
                </a:solidFill>
                <a:latin typeface="Inter"/>
                <a:ea typeface="Inter"/>
                <a:cs typeface="Inter"/>
                <a:sym typeface="Inter"/>
              </a:rPr>
              <a:t>2. Hybrid Crawling</a:t>
            </a:r>
            <a:endParaRPr/>
          </a:p>
        </p:txBody>
      </p:sp>
      <p:sp>
        <p:nvSpPr>
          <p:cNvPr id="173" name="Google Shape;173;p20"/>
          <p:cNvSpPr/>
          <p:nvPr/>
        </p:nvSpPr>
        <p:spPr>
          <a:xfrm>
            <a:off x="771525" y="1712862"/>
            <a:ext cx="10648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74" name="Google Shape;174;p20"/>
          <p:cNvSpPr txBox="1"/>
          <p:nvPr/>
        </p:nvSpPr>
        <p:spPr>
          <a:xfrm>
            <a:off x="1162050" y="3747194"/>
            <a:ext cx="46206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A84FF"/>
                </a:solidFill>
                <a:latin typeface="Inter"/>
                <a:ea typeface="Inter"/>
                <a:cs typeface="Inter"/>
                <a:sym typeface="Inter"/>
              </a:rPr>
              <a:t>Static Mode</a:t>
            </a:r>
            <a:endParaRPr/>
          </a:p>
        </p:txBody>
      </p:sp>
      <p:sp>
        <p:nvSpPr>
          <p:cNvPr id="175" name="Google Shape;175;p20"/>
          <p:cNvSpPr txBox="1"/>
          <p:nvPr/>
        </p:nvSpPr>
        <p:spPr>
          <a:xfrm>
            <a:off x="1162050" y="4271074"/>
            <a:ext cx="4400700" cy="1015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Uses </a:t>
            </a:r>
            <a:r>
              <a:rPr lang="en-US" sz="1650" b="1" i="0" u="none" strike="noStrike" cap="none">
                <a:solidFill>
                  <a:srgbClr val="A1A1A6"/>
                </a:solidFill>
                <a:latin typeface="Inter"/>
                <a:ea typeface="Inter"/>
                <a:cs typeface="Inter"/>
                <a:sym typeface="Inter"/>
              </a:rPr>
              <a:t>Newspaper3k</a:t>
            </a:r>
            <a:r>
              <a:rPr lang="en-US" sz="1650" b="0" i="0" u="none" strike="noStrike" cap="none">
                <a:solidFill>
                  <a:srgbClr val="A1A1A6"/>
                </a:solidFill>
                <a:latin typeface="Inter"/>
                <a:ea typeface="Inter"/>
                <a:cs typeface="Inter"/>
                <a:sym typeface="Inter"/>
              </a:rPr>
              <a:t>. Ultra-fast. Handles </a:t>
            </a:r>
            <a:r>
              <a:rPr lang="en-US" sz="1650">
                <a:solidFill>
                  <a:srgbClr val="A1A1A6"/>
                </a:solidFill>
                <a:latin typeface="Inter"/>
                <a:ea typeface="Inter"/>
                <a:cs typeface="Inter"/>
                <a:sym typeface="Inter"/>
              </a:rPr>
              <a:t>most</a:t>
            </a:r>
            <a:r>
              <a:rPr lang="en-US" sz="1650" b="0" i="0" u="none" strike="noStrike" cap="none">
                <a:solidFill>
                  <a:srgbClr val="A1A1A6"/>
                </a:solidFill>
                <a:latin typeface="Inter"/>
                <a:ea typeface="Inter"/>
                <a:cs typeface="Inter"/>
                <a:sym typeface="Inter"/>
              </a:rPr>
              <a:t> of standard news sites. Low resource consumption.</a:t>
            </a:r>
            <a:endParaRPr/>
          </a:p>
        </p:txBody>
      </p:sp>
      <p:sp>
        <p:nvSpPr>
          <p:cNvPr id="176" name="Google Shape;176;p20"/>
          <p:cNvSpPr txBox="1"/>
          <p:nvPr/>
        </p:nvSpPr>
        <p:spPr>
          <a:xfrm>
            <a:off x="6629388" y="3747194"/>
            <a:ext cx="46206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A84FF"/>
                </a:solidFill>
                <a:latin typeface="Inter"/>
                <a:ea typeface="Inter"/>
                <a:cs typeface="Inter"/>
                <a:sym typeface="Inter"/>
              </a:rPr>
              <a:t>Dynamic Mode</a:t>
            </a:r>
            <a:endParaRPr/>
          </a:p>
        </p:txBody>
      </p:sp>
      <p:sp>
        <p:nvSpPr>
          <p:cNvPr id="177" name="Google Shape;177;p20"/>
          <p:cNvSpPr txBox="1"/>
          <p:nvPr/>
        </p:nvSpPr>
        <p:spPr>
          <a:xfrm>
            <a:off x="6629400" y="4271069"/>
            <a:ext cx="4400550" cy="9429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Uses </a:t>
            </a:r>
            <a:r>
              <a:rPr lang="en-US" sz="1650" b="1" i="0" u="none" strike="noStrike" cap="none">
                <a:solidFill>
                  <a:srgbClr val="A1A1A6"/>
                </a:solidFill>
                <a:latin typeface="Inter"/>
                <a:ea typeface="Inter"/>
                <a:cs typeface="Inter"/>
                <a:sym typeface="Inter"/>
              </a:rPr>
              <a:t>Selenium</a:t>
            </a:r>
            <a:r>
              <a:rPr lang="en-US" sz="1650" b="0" i="0" u="none" strike="noStrike" cap="none">
                <a:solidFill>
                  <a:srgbClr val="A1A1A6"/>
                </a:solidFill>
                <a:latin typeface="Inter"/>
                <a:ea typeface="Inter"/>
                <a:cs typeface="Inter"/>
                <a:sym typeface="Inter"/>
              </a:rPr>
              <a:t>. Automatically activates when static crawling fails. Renders JS-heavy sites to capture elusive data.</a:t>
            </a:r>
            <a:endParaRPr/>
          </a:p>
        </p:txBody>
      </p:sp>
      <p:pic>
        <p:nvPicPr>
          <p:cNvPr id="178" name="Google Shape;178;p20" descr="image.png"/>
          <p:cNvPicPr preferRelativeResize="0"/>
          <p:nvPr/>
        </p:nvPicPr>
        <p:blipFill rotWithShape="1">
          <a:blip r:embed="rId6">
            <a:alphaModFix/>
          </a:blip>
          <a:srcRect/>
          <a:stretch/>
        </p:blipFill>
        <p:spPr>
          <a:xfrm>
            <a:off x="1162050" y="3004244"/>
            <a:ext cx="400050" cy="457200"/>
          </a:xfrm>
          <a:prstGeom prst="rect">
            <a:avLst/>
          </a:prstGeom>
          <a:noFill/>
          <a:ln>
            <a:noFill/>
          </a:ln>
        </p:spPr>
      </p:pic>
      <p:pic>
        <p:nvPicPr>
          <p:cNvPr id="179" name="Google Shape;179;p20" descr="image.png"/>
          <p:cNvPicPr preferRelativeResize="0"/>
          <p:nvPr/>
        </p:nvPicPr>
        <p:blipFill rotWithShape="1">
          <a:blip r:embed="rId7">
            <a:alphaModFix/>
          </a:blip>
          <a:srcRect/>
          <a:stretch/>
        </p:blipFill>
        <p:spPr>
          <a:xfrm>
            <a:off x="6629400" y="3004244"/>
            <a:ext cx="457200" cy="457200"/>
          </a:xfrm>
          <a:prstGeom prst="rect">
            <a:avLst/>
          </a:prstGeom>
          <a:noFill/>
          <a:ln>
            <a:noFill/>
          </a:ln>
        </p:spPr>
      </p:pic>
      <p:pic>
        <p:nvPicPr>
          <p:cNvPr id="180" name="Google Shape;180;p20"/>
          <p:cNvPicPr preferRelativeResize="0"/>
          <p:nvPr/>
        </p:nvPicPr>
        <p:blipFill>
          <a:blip r:embed="rId8">
            <a:alphaModFix/>
          </a:blip>
          <a:stretch>
            <a:fillRect/>
          </a:stretch>
        </p:blipFill>
        <p:spPr>
          <a:xfrm>
            <a:off x="6629388" y="2937563"/>
            <a:ext cx="733425" cy="809625"/>
          </a:xfrm>
          <a:prstGeom prst="rect">
            <a:avLst/>
          </a:prstGeom>
          <a:noFill/>
          <a:ln>
            <a:noFill/>
          </a:ln>
        </p:spPr>
      </p:pic>
      <p:pic>
        <p:nvPicPr>
          <p:cNvPr id="181" name="Google Shape;181;p20"/>
          <p:cNvPicPr preferRelativeResize="0"/>
          <p:nvPr/>
        </p:nvPicPr>
        <p:blipFill rotWithShape="1">
          <a:blip r:embed="rId9">
            <a:alphaModFix/>
          </a:blip>
          <a:srcRect l="23153"/>
          <a:stretch/>
        </p:blipFill>
        <p:spPr>
          <a:xfrm>
            <a:off x="1162050" y="2804225"/>
            <a:ext cx="733425" cy="942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5"/>
        <p:cNvGrpSpPr/>
        <p:nvPr/>
      </p:nvGrpSpPr>
      <p:grpSpPr>
        <a:xfrm>
          <a:off x="0" y="0"/>
          <a:ext cx="0" cy="0"/>
          <a:chOff x="0" y="0"/>
          <a:chExt cx="0" cy="0"/>
        </a:xfrm>
      </p:grpSpPr>
      <p:pic>
        <p:nvPicPr>
          <p:cNvPr id="186" name="Google Shape;186;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87" name="Google Shape;187;p21" descr="image.png"/>
          <p:cNvPicPr preferRelativeResize="0"/>
          <p:nvPr/>
        </p:nvPicPr>
        <p:blipFill rotWithShape="1">
          <a:blip r:embed="rId4">
            <a:alphaModFix/>
          </a:blip>
          <a:srcRect/>
          <a:stretch/>
        </p:blipFill>
        <p:spPr>
          <a:xfrm>
            <a:off x="771525" y="3432869"/>
            <a:ext cx="2667000" cy="1143000"/>
          </a:xfrm>
          <a:prstGeom prst="rect">
            <a:avLst/>
          </a:prstGeom>
          <a:noFill/>
          <a:ln>
            <a:noFill/>
          </a:ln>
        </p:spPr>
      </p:pic>
      <p:pic>
        <p:nvPicPr>
          <p:cNvPr id="188" name="Google Shape;188;p21" descr="image.png"/>
          <p:cNvPicPr preferRelativeResize="0"/>
          <p:nvPr/>
        </p:nvPicPr>
        <p:blipFill rotWithShape="1">
          <a:blip r:embed="rId5">
            <a:alphaModFix/>
          </a:blip>
          <a:srcRect/>
          <a:stretch/>
        </p:blipFill>
        <p:spPr>
          <a:xfrm>
            <a:off x="4391025" y="2899469"/>
            <a:ext cx="1428750" cy="285750"/>
          </a:xfrm>
          <a:prstGeom prst="rect">
            <a:avLst/>
          </a:prstGeom>
          <a:noFill/>
          <a:ln>
            <a:noFill/>
          </a:ln>
        </p:spPr>
      </p:pic>
      <p:sp>
        <p:nvSpPr>
          <p:cNvPr id="189" name="Google Shape;189;p21"/>
          <p:cNvSpPr txBox="1"/>
          <p:nvPr/>
        </p:nvSpPr>
        <p:spPr>
          <a:xfrm>
            <a:off x="771525" y="960387"/>
            <a:ext cx="11181397" cy="57150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3600" b="1" i="0" u="none" strike="noStrike" cap="none">
                <a:solidFill>
                  <a:srgbClr val="F5F5F7"/>
                </a:solidFill>
                <a:latin typeface="Inter"/>
                <a:ea typeface="Inter"/>
                <a:cs typeface="Inter"/>
                <a:sym typeface="Inter"/>
              </a:rPr>
              <a:t>3. Smart Deduplication</a:t>
            </a:r>
            <a:endParaRPr/>
          </a:p>
        </p:txBody>
      </p:sp>
      <p:sp>
        <p:nvSpPr>
          <p:cNvPr id="190" name="Google Shape;190;p21"/>
          <p:cNvSpPr/>
          <p:nvPr/>
        </p:nvSpPr>
        <p:spPr>
          <a:xfrm>
            <a:off x="771525" y="1712862"/>
            <a:ext cx="10648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1" name="Google Shape;191;p21"/>
          <p:cNvSpPr txBox="1"/>
          <p:nvPr/>
        </p:nvSpPr>
        <p:spPr>
          <a:xfrm>
            <a:off x="771525" y="4671119"/>
            <a:ext cx="2667000" cy="2762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i="0" u="none" strike="noStrike" cap="none">
                <a:solidFill>
                  <a:srgbClr val="FFFFFF"/>
                </a:solidFill>
                <a:latin typeface="Inter"/>
                <a:ea typeface="Inter"/>
                <a:cs typeface="Inter"/>
                <a:sym typeface="Inter"/>
              </a:rPr>
              <a:t>Similarity Threshold</a:t>
            </a:r>
            <a:endParaRPr/>
          </a:p>
        </p:txBody>
      </p:sp>
      <p:sp>
        <p:nvSpPr>
          <p:cNvPr id="192" name="Google Shape;192;p21"/>
          <p:cNvSpPr txBox="1"/>
          <p:nvPr/>
        </p:nvSpPr>
        <p:spPr>
          <a:xfrm>
            <a:off x="4391025" y="3280469"/>
            <a:ext cx="7380922" cy="3714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A84FF"/>
                </a:solidFill>
                <a:latin typeface="Inter"/>
                <a:ea typeface="Inter"/>
                <a:cs typeface="Inter"/>
                <a:sym typeface="Inter"/>
              </a:rPr>
              <a:t>Signal to Noise Ratio</a:t>
            </a:r>
            <a:endParaRPr/>
          </a:p>
        </p:txBody>
      </p:sp>
      <p:sp>
        <p:nvSpPr>
          <p:cNvPr id="193" name="Google Shape;193;p21"/>
          <p:cNvSpPr txBox="1"/>
          <p:nvPr/>
        </p:nvSpPr>
        <p:spPr>
          <a:xfrm>
            <a:off x="4391025" y="3804344"/>
            <a:ext cx="7029450" cy="6286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News outlets often copy-paste content. We use the Levenshtein Distance algorithm to compare article titles.</a:t>
            </a:r>
            <a:endParaRPr/>
          </a:p>
        </p:txBody>
      </p:sp>
      <p:sp>
        <p:nvSpPr>
          <p:cNvPr id="194" name="Google Shape;194;p21"/>
          <p:cNvSpPr txBox="1"/>
          <p:nvPr/>
        </p:nvSpPr>
        <p:spPr>
          <a:xfrm>
            <a:off x="4391025" y="4642544"/>
            <a:ext cx="7029600" cy="634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50" b="0" i="0" u="none" strike="noStrike" cap="none">
                <a:solidFill>
                  <a:srgbClr val="A1A1A6"/>
                </a:solidFill>
                <a:latin typeface="Inter"/>
                <a:ea typeface="Inter"/>
                <a:cs typeface="Inter"/>
                <a:sym typeface="Inter"/>
              </a:rPr>
              <a:t>If Article A is &gt;85% similar to Article B, OmniSight discards the duplicate, ensuring the LLM only reads unique, high-value content.</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2508</Words>
  <Application>Microsoft Macintosh PowerPoint</Application>
  <PresentationFormat>宽屏</PresentationFormat>
  <Paragraphs>179</Paragraphs>
  <Slides>12</Slides>
  <Notes>12</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Arial</vt:lpstr>
      <vt:lpstr>Calibri</vt:lpstr>
      <vt:lpstr>Inter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CHEN Xian</cp:lastModifiedBy>
  <cp:revision>6</cp:revision>
  <dcterms:modified xsi:type="dcterms:W3CDTF">2025-11-22T18:48:38Z</dcterms:modified>
</cp:coreProperties>
</file>